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75" d="100"/>
          <a:sy n="75" d="100"/>
        </p:scale>
        <p:origin x="-123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7620C7F3-CF6D-43CE-8A0B-36852138C846}" type="datetimeFigureOut">
              <a:rPr lang="ru-RU" smtClean="0"/>
              <a:pPr/>
              <a:t>19.03.2017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1C644ED-3972-4A24-A558-FFCAA05138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0C7F3-CF6D-43CE-8A0B-36852138C846}" type="datetimeFigureOut">
              <a:rPr lang="ru-RU" smtClean="0"/>
              <a:pPr/>
              <a:t>19.03.2017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644ED-3972-4A24-A558-FFCAA05138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7620C7F3-CF6D-43CE-8A0B-36852138C846}" type="datetimeFigureOut">
              <a:rPr lang="ru-RU" smtClean="0"/>
              <a:pPr/>
              <a:t>19.03.2017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51C644ED-3972-4A24-A558-FFCAA05138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0C7F3-CF6D-43CE-8A0B-36852138C846}" type="datetimeFigureOut">
              <a:rPr lang="ru-RU" smtClean="0"/>
              <a:pPr/>
              <a:t>19.03.2017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1C644ED-3972-4A24-A558-FFCAA05138F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0C7F3-CF6D-43CE-8A0B-36852138C846}" type="datetimeFigureOut">
              <a:rPr lang="ru-RU" smtClean="0"/>
              <a:pPr/>
              <a:t>19.03.2017</a:t>
            </a:fld>
            <a:endParaRPr lang="ru-RU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51C644ED-3972-4A24-A558-FFCAA05138F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7620C7F3-CF6D-43CE-8A0B-36852138C846}" type="datetimeFigureOut">
              <a:rPr lang="ru-RU" smtClean="0"/>
              <a:pPr/>
              <a:t>19.03.2017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51C644ED-3972-4A24-A558-FFCAA05138F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7620C7F3-CF6D-43CE-8A0B-36852138C846}" type="datetimeFigureOut">
              <a:rPr lang="ru-RU" smtClean="0"/>
              <a:pPr/>
              <a:t>19.03.2017</a:t>
            </a:fld>
            <a:endParaRPr lang="ru-RU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51C644ED-3972-4A24-A558-FFCAA05138F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0C7F3-CF6D-43CE-8A0B-36852138C846}" type="datetimeFigureOut">
              <a:rPr lang="ru-RU" smtClean="0"/>
              <a:pPr/>
              <a:t>19.03.2017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1C644ED-3972-4A24-A558-FFCAA05138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0C7F3-CF6D-43CE-8A0B-36852138C846}" type="datetimeFigureOut">
              <a:rPr lang="ru-RU" smtClean="0"/>
              <a:pPr/>
              <a:t>19.03.2017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1C644ED-3972-4A24-A558-FFCAA05138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0C7F3-CF6D-43CE-8A0B-36852138C846}" type="datetimeFigureOut">
              <a:rPr lang="ru-RU" smtClean="0"/>
              <a:pPr/>
              <a:t>19.03.2017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1C644ED-3972-4A24-A558-FFCAA05138F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7620C7F3-CF6D-43CE-8A0B-36852138C846}" type="datetimeFigureOut">
              <a:rPr lang="ru-RU" smtClean="0"/>
              <a:pPr/>
              <a:t>19.03.2017</a:t>
            </a:fld>
            <a:endParaRPr lang="ru-RU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51C644ED-3972-4A24-A558-FFCAA05138F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7620C7F3-CF6D-43CE-8A0B-36852138C846}" type="datetimeFigureOut">
              <a:rPr lang="ru-RU" smtClean="0"/>
              <a:pPr/>
              <a:t>19.03.2017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51C644ED-3972-4A24-A558-FFCAA05138F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714348" y="928670"/>
            <a:ext cx="7772400" cy="2357454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/>
              <a:t>Программа подготовки к обучению грамоте старших дошкольников с нарушениями речи, занимающихся на </a:t>
            </a:r>
            <a:r>
              <a:rPr lang="ru-RU" sz="3200" dirty="0" err="1" smtClean="0"/>
              <a:t>логопункте</a:t>
            </a:r>
            <a:r>
              <a:rPr lang="ru-RU" sz="3200" dirty="0" smtClean="0"/>
              <a:t> в ДОУ               </a:t>
            </a:r>
            <a:r>
              <a:rPr lang="ru-RU" sz="3200" dirty="0" err="1" smtClean="0"/>
              <a:t>общеразвивающего</a:t>
            </a:r>
            <a:r>
              <a:rPr lang="ru-RU" sz="3200" dirty="0" smtClean="0"/>
              <a:t> вида</a:t>
            </a:r>
            <a:endParaRPr lang="ru-RU" sz="3200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2071670" y="4214818"/>
            <a:ext cx="6705600" cy="685800"/>
          </a:xfrm>
        </p:spPr>
        <p:txBody>
          <a:bodyPr>
            <a:noAutofit/>
          </a:bodyPr>
          <a:lstStyle/>
          <a:p>
            <a:pPr algn="r"/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2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                                 Составитель: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</a:rPr>
              <a:t>Пилецкая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 И.Г.</a:t>
            </a:r>
            <a:br>
              <a:rPr lang="ru-RU" sz="2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                                        учитель-логопед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Инна\Desktop\Итоги диагностики 2015\img00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err="1" smtClean="0"/>
              <a:t>Стимульный</a:t>
            </a:r>
            <a:r>
              <a:rPr lang="ru-RU" dirty="0" smtClean="0"/>
              <a:t> картинный материал</a:t>
            </a:r>
            <a:endParaRPr lang="ru-RU" dirty="0"/>
          </a:p>
        </p:txBody>
      </p:sp>
      <p:pic>
        <p:nvPicPr>
          <p:cNvPr id="21506" name="Picture 2" descr="C:\Users\Инна\Desktop\программа по ОГ\стимульный картинный материал к диагностике\img0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1866270"/>
            <a:ext cx="6500858" cy="49917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Инна\Desktop\программа по ОГ\стимульный картинный материал к диагностике\img0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899" y="-54193"/>
            <a:ext cx="8931101" cy="69121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Инна\Desktop\программа по ОГ\стимульный картинный материал к диагностике\img0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1704"/>
            <a:ext cx="9144000" cy="63345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Инна\Desktop\программа по ОГ\стимульный картинный материал к диагностике\img0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828" y="228600"/>
            <a:ext cx="8848344" cy="6400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Инна\Desktop\программа по ОГ\стимульный картинный материал к диагностике\img0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3739"/>
            <a:ext cx="9144000" cy="62505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Инна\Desktop\программа по ОГ\стимульный картинный материал к диагностике\img0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97935"/>
            <a:ext cx="9144000" cy="62621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Инна\Desktop\программа по ОГ\стимульный картинный материал к диагностике\img0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2571"/>
            <a:ext cx="9144000" cy="67928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Инна\Desktop\программа по ОГ\стимульный картинный материал к диагностике\img0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4683" y="0"/>
            <a:ext cx="877463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Инна\Desktop\программа по ОГ\стимульный картинный материал к диагностике\img0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" y="73152"/>
            <a:ext cx="8961120" cy="67116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14290"/>
            <a:ext cx="81534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Программа является составленной на основе программ: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14282" y="2000240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1. Н</a:t>
            </a:r>
            <a:r>
              <a:rPr lang="ru-RU" sz="2800" dirty="0"/>
              <a:t>. Е. </a:t>
            </a:r>
            <a:r>
              <a:rPr lang="ru-RU" sz="2800" dirty="0" err="1" smtClean="0"/>
              <a:t>Веракса</a:t>
            </a:r>
            <a:r>
              <a:rPr lang="ru-RU" sz="2800" dirty="0" smtClean="0"/>
              <a:t>, Т. С. Комарова, М. А. Васильева</a:t>
            </a:r>
            <a:br>
              <a:rPr lang="ru-RU" sz="2800" dirty="0" smtClean="0"/>
            </a:br>
            <a:r>
              <a:rPr lang="ru-RU" sz="2800" dirty="0" smtClean="0"/>
              <a:t> «</a:t>
            </a:r>
            <a:r>
              <a:rPr lang="ru-RU" sz="2800" dirty="0"/>
              <a:t>От рождения до школы</a:t>
            </a:r>
            <a:r>
              <a:rPr lang="ru-RU" sz="2800" dirty="0" smtClean="0"/>
              <a:t>»</a:t>
            </a: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14282" y="3143248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2. Т.Б.Филичева, Г.В.Чиркина, Туманова </a:t>
            </a:r>
            <a:r>
              <a:rPr lang="ru-RU" sz="2800" dirty="0"/>
              <a:t>Т.В. </a:t>
            </a:r>
            <a:r>
              <a:rPr lang="ru-RU" sz="2800" dirty="0" smtClean="0"/>
              <a:t>«</a:t>
            </a:r>
            <a:r>
              <a:rPr lang="ru-RU" sz="2800" dirty="0"/>
              <a:t>Программы дошкольных образовательных учреждений компенсирующего вида для детей с нарушениями речи»,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14282" y="4857760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3. </a:t>
            </a:r>
            <a:r>
              <a:rPr lang="ru-RU" sz="2800" dirty="0" err="1" smtClean="0"/>
              <a:t>Т.Н.Доронова</a:t>
            </a:r>
            <a:r>
              <a:rPr lang="ru-RU" sz="2800" dirty="0" smtClean="0"/>
              <a:t>, </a:t>
            </a:r>
            <a:r>
              <a:rPr lang="ru-RU" sz="2800" dirty="0" err="1"/>
              <a:t>Т.И.Тризина</a:t>
            </a:r>
            <a:r>
              <a:rPr lang="ru-RU" sz="2800" dirty="0"/>
              <a:t> и </a:t>
            </a:r>
            <a:r>
              <a:rPr lang="ru-RU" sz="2800" dirty="0" smtClean="0"/>
              <a:t>Л.Ф.Климанова «</a:t>
            </a:r>
            <a:r>
              <a:rPr lang="ru-RU" sz="2800" dirty="0"/>
              <a:t>Развитие речи и подготовка детей к обучению грамоте»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Инна\Desktop\программа по ОГ\стимульный картинный материал к диагностике\img0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2718"/>
            <a:ext cx="9144000" cy="67725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dirty="0" err="1" smtClean="0"/>
              <a:t>Природосообразные</a:t>
            </a:r>
            <a:r>
              <a:rPr lang="ru-RU" sz="3600" dirty="0" smtClean="0"/>
              <a:t> закономерности в освоении грамоты:</a:t>
            </a:r>
            <a:endParaRPr lang="ru-RU" sz="3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1374" y="1571612"/>
            <a:ext cx="9072626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1</a:t>
            </a:r>
            <a:r>
              <a:rPr lang="ru-RU" sz="2400" dirty="0"/>
              <a:t>.  </a:t>
            </a:r>
            <a:r>
              <a:rPr lang="ru-RU" sz="2400" i="1" dirty="0"/>
              <a:t>Учёт  закономерностей общего и речевого филогенеза.</a:t>
            </a:r>
            <a:r>
              <a:rPr lang="ru-RU" sz="2400" dirty="0"/>
              <a:t> </a:t>
            </a:r>
            <a:br>
              <a:rPr lang="ru-RU" sz="2400" dirty="0"/>
            </a:br>
            <a:r>
              <a:rPr lang="ru-RU" sz="2400" dirty="0" smtClean="0"/>
              <a:t>2</a:t>
            </a:r>
            <a:r>
              <a:rPr lang="ru-RU" sz="2400" dirty="0"/>
              <a:t>. </a:t>
            </a:r>
            <a:r>
              <a:rPr lang="ru-RU" sz="2400" i="1" dirty="0"/>
              <a:t>Систематическое  использование  приёма  аналогии.</a:t>
            </a:r>
            <a:br>
              <a:rPr lang="ru-RU" sz="2400" i="1" dirty="0"/>
            </a:br>
            <a:r>
              <a:rPr lang="ru-RU" sz="2400" dirty="0" smtClean="0"/>
              <a:t>3</a:t>
            </a:r>
            <a:r>
              <a:rPr lang="ru-RU" sz="2400" dirty="0"/>
              <a:t>. </a:t>
            </a:r>
            <a:r>
              <a:rPr lang="ru-RU" sz="2400" i="1" dirty="0"/>
              <a:t>Учёт  алгоритма  звуковой физиологии</a:t>
            </a:r>
            <a:r>
              <a:rPr lang="ru-RU" sz="2400" dirty="0"/>
              <a:t> при определении порядка изучения </a:t>
            </a:r>
            <a:r>
              <a:rPr lang="ru-RU" sz="2400" dirty="0" err="1"/>
              <a:t>звукобукв</a:t>
            </a:r>
            <a:r>
              <a:rPr lang="ru-RU" sz="2400" dirty="0"/>
              <a:t> (по схеме Р. Е. Левиной): </a:t>
            </a:r>
            <a:br>
              <a:rPr lang="ru-RU" sz="2400" dirty="0"/>
            </a:br>
            <a:r>
              <a:rPr lang="ru-RU" sz="2400" dirty="0" smtClean="0"/>
              <a:t>4</a:t>
            </a:r>
            <a:r>
              <a:rPr lang="ru-RU" sz="2400" dirty="0"/>
              <a:t>. </a:t>
            </a:r>
            <a:r>
              <a:rPr lang="ru-RU" sz="2400" i="1" dirty="0"/>
              <a:t>Учёт  возрастной  восприимчивости  к </a:t>
            </a:r>
            <a:r>
              <a:rPr lang="ru-RU" sz="2400" i="1" dirty="0" err="1"/>
              <a:t>звуко-буквенному</a:t>
            </a:r>
            <a:r>
              <a:rPr lang="ru-RU" sz="2400" i="1" dirty="0"/>
              <a:t> и слоговому анализу</a:t>
            </a:r>
            <a:r>
              <a:rPr lang="ru-RU" sz="2400" dirty="0"/>
              <a:t> при освоении грамоты (по Г.А. </a:t>
            </a:r>
            <a:r>
              <a:rPr lang="ru-RU" sz="2400" dirty="0" smtClean="0"/>
              <a:t>Каше).</a:t>
            </a:r>
            <a:br>
              <a:rPr lang="ru-RU" sz="2400" dirty="0" smtClean="0"/>
            </a:br>
            <a:r>
              <a:rPr lang="ru-RU" sz="2400" dirty="0" smtClean="0"/>
              <a:t>5</a:t>
            </a:r>
            <a:r>
              <a:rPr lang="ru-RU" sz="2400" dirty="0"/>
              <a:t>. </a:t>
            </a:r>
            <a:r>
              <a:rPr lang="ru-RU" sz="2400" i="1" dirty="0"/>
              <a:t>Учёт  фонетико-фонематических   закономерностей  и механизмов письменной речи</a:t>
            </a:r>
            <a:r>
              <a:rPr lang="ru-RU" sz="2400" dirty="0"/>
              <a:t> в алгоритме чтения и анализа слогов и </a:t>
            </a:r>
            <a:r>
              <a:rPr lang="ru-RU" sz="2400" dirty="0" smtClean="0"/>
              <a:t>слов (по </a:t>
            </a:r>
            <a:r>
              <a:rPr lang="ru-RU" sz="2400" dirty="0"/>
              <a:t>Т.Б. Филичевой</a:t>
            </a:r>
            <a:r>
              <a:rPr lang="ru-RU" sz="2400" dirty="0" smtClean="0"/>
              <a:t>).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>6</a:t>
            </a:r>
            <a:r>
              <a:rPr lang="ru-RU" sz="2400" dirty="0"/>
              <a:t>. </a:t>
            </a:r>
            <a:r>
              <a:rPr lang="ru-RU" sz="2400" i="1" dirty="0"/>
              <a:t>Использование  всех  каналов   восприятия</a:t>
            </a:r>
            <a:r>
              <a:rPr lang="ru-RU" sz="2400" dirty="0"/>
              <a:t> (</a:t>
            </a:r>
            <a:r>
              <a:rPr lang="ru-RU" sz="2400" dirty="0" err="1"/>
              <a:t>полисенсорное</a:t>
            </a:r>
            <a:r>
              <a:rPr lang="ru-RU" sz="2400" dirty="0"/>
              <a:t> обучение</a:t>
            </a:r>
            <a:r>
              <a:rPr lang="ru-RU" sz="2400" dirty="0" smtClean="0"/>
              <a:t>).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>7</a:t>
            </a:r>
            <a:r>
              <a:rPr lang="ru-RU" sz="2400" dirty="0"/>
              <a:t>. </a:t>
            </a:r>
            <a:r>
              <a:rPr lang="ru-RU" sz="2400" i="1" dirty="0"/>
              <a:t>Соблюдение   последовательности   этапов получения – переработки – передачи </a:t>
            </a:r>
            <a:r>
              <a:rPr lang="ru-RU" sz="2400" i="1" dirty="0" smtClean="0"/>
              <a:t>информации.</a:t>
            </a:r>
            <a:br>
              <a:rPr lang="ru-RU" sz="2400" i="1" dirty="0" smtClean="0"/>
            </a:br>
            <a:r>
              <a:rPr lang="ru-RU" sz="2400" i="1" dirty="0" smtClean="0"/>
              <a:t>8. Ведущий вид </a:t>
            </a:r>
            <a:r>
              <a:rPr lang="ru-RU" sz="2400" i="1" dirty="0"/>
              <a:t>деятельности дошкольников </a:t>
            </a:r>
            <a:r>
              <a:rPr lang="ru-RU" sz="2400" dirty="0"/>
              <a:t>–</a:t>
            </a:r>
            <a:r>
              <a:rPr lang="ru-RU" sz="2400" i="1" dirty="0"/>
              <a:t> </a:t>
            </a:r>
            <a:r>
              <a:rPr lang="ru-RU" sz="2400" i="1" dirty="0" smtClean="0"/>
              <a:t>игра</a:t>
            </a:r>
            <a:r>
              <a:rPr lang="ru-RU" sz="2400" dirty="0" smtClean="0"/>
              <a:t>.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Игровые пособия для реализации программы</a:t>
            </a:r>
            <a:endParaRPr lang="ru-RU" dirty="0"/>
          </a:p>
        </p:txBody>
      </p:sp>
      <p:pic>
        <p:nvPicPr>
          <p:cNvPr id="31746" name="Picture 2" descr="C:\Users\Инна\Desktop\images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1857364"/>
            <a:ext cx="5857916" cy="44104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Система игровых упражнений с кубиками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1714488"/>
            <a:ext cx="91440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u="sng" dirty="0" smtClean="0"/>
              <a:t> </a:t>
            </a:r>
            <a:r>
              <a:rPr lang="ru-RU" u="sng" dirty="0"/>
              <a:t>«</a:t>
            </a:r>
            <a:r>
              <a:rPr lang="ru-RU" u="sng" dirty="0" err="1"/>
              <a:t>Превращалочки</a:t>
            </a:r>
            <a:r>
              <a:rPr lang="ru-RU" u="sng" dirty="0"/>
              <a:t>»:</a:t>
            </a:r>
            <a:r>
              <a:rPr lang="ru-RU" dirty="0"/>
              <a:t> </a:t>
            </a:r>
            <a:br>
              <a:rPr lang="ru-RU" dirty="0"/>
            </a:br>
            <a:r>
              <a:rPr lang="ru-RU" dirty="0"/>
              <a:t>- преобразование слога в слово – БА – БА</a:t>
            </a:r>
            <a:r>
              <a:rPr lang="ru-RU" b="1" dirty="0"/>
              <a:t>К</a:t>
            </a:r>
            <a:r>
              <a:rPr lang="ru-RU" dirty="0"/>
              <a:t>, КО – КО</a:t>
            </a:r>
            <a:r>
              <a:rPr lang="ru-RU" b="1" dirty="0"/>
              <a:t>Т</a:t>
            </a:r>
            <a:r>
              <a:rPr lang="ru-RU" dirty="0"/>
              <a:t>, НО – НО</a:t>
            </a:r>
            <a:r>
              <a:rPr lang="ru-RU" b="1" dirty="0"/>
              <a:t>С</a:t>
            </a:r>
            <a:r>
              <a:rPr lang="ru-RU" dirty="0"/>
              <a:t>,</a:t>
            </a:r>
            <a:br>
              <a:rPr lang="ru-RU" dirty="0"/>
            </a:br>
            <a:r>
              <a:rPr lang="ru-RU" dirty="0"/>
              <a:t>ДО – ДО</a:t>
            </a:r>
            <a:r>
              <a:rPr lang="ru-RU" b="1" dirty="0"/>
              <a:t>М,   </a:t>
            </a:r>
            <a:r>
              <a:rPr lang="ru-RU" dirty="0"/>
              <a:t>БА – БАБА, МА – МАМА, ПА - ПАПА</a:t>
            </a:r>
            <a:br>
              <a:rPr lang="ru-RU" dirty="0"/>
            </a:br>
            <a:r>
              <a:rPr lang="ru-RU" dirty="0"/>
              <a:t>- преобразование слова в другое путём замены гласного звука</a:t>
            </a:r>
            <a:br>
              <a:rPr lang="ru-RU" dirty="0"/>
            </a:br>
            <a:r>
              <a:rPr lang="ru-RU" dirty="0"/>
              <a:t>  Б</a:t>
            </a:r>
            <a:r>
              <a:rPr lang="ru-RU" b="1" dirty="0"/>
              <a:t>А</a:t>
            </a:r>
            <a:r>
              <a:rPr lang="ru-RU" dirty="0"/>
              <a:t>К – Б</a:t>
            </a:r>
            <a:r>
              <a:rPr lang="ru-RU" b="1" dirty="0"/>
              <a:t>О</a:t>
            </a:r>
            <a:r>
              <a:rPr lang="ru-RU" dirty="0"/>
              <a:t>К – Б</a:t>
            </a:r>
            <a:r>
              <a:rPr lang="ru-RU" b="1" dirty="0"/>
              <a:t>У</a:t>
            </a:r>
            <a:r>
              <a:rPr lang="ru-RU" dirty="0"/>
              <a:t>К – Б</a:t>
            </a:r>
            <a:r>
              <a:rPr lang="ru-RU" b="1" dirty="0"/>
              <a:t>Ы</a:t>
            </a:r>
            <a:r>
              <a:rPr lang="ru-RU" dirty="0"/>
              <a:t>К</a:t>
            </a:r>
            <a:br>
              <a:rPr lang="ru-RU" dirty="0"/>
            </a:br>
            <a:r>
              <a:rPr lang="ru-RU" dirty="0"/>
              <a:t>  Д</a:t>
            </a:r>
            <a:r>
              <a:rPr lang="ru-RU" b="1" dirty="0"/>
              <a:t>А</a:t>
            </a:r>
            <a:r>
              <a:rPr lang="ru-RU" dirty="0"/>
              <a:t>М – Д</a:t>
            </a:r>
            <a:r>
              <a:rPr lang="ru-RU" b="1" dirty="0"/>
              <a:t>О</a:t>
            </a:r>
            <a:r>
              <a:rPr lang="ru-RU" dirty="0"/>
              <a:t>М – Д</a:t>
            </a:r>
            <a:r>
              <a:rPr lang="ru-RU" b="1" dirty="0"/>
              <a:t>Ы</a:t>
            </a:r>
            <a:r>
              <a:rPr lang="ru-RU" dirty="0"/>
              <a:t>М</a:t>
            </a:r>
            <a:br>
              <a:rPr lang="ru-RU" dirty="0"/>
            </a:br>
            <a:r>
              <a:rPr lang="ru-RU" dirty="0"/>
              <a:t>- анаграммы НОС – СОН,  КОТ – КТО – ТОК,  ДОМА – МОДА, МЫШКА - КАМЫШ</a:t>
            </a:r>
            <a:br>
              <a:rPr lang="ru-RU" dirty="0"/>
            </a:br>
            <a:r>
              <a:rPr lang="ru-RU" dirty="0"/>
              <a:t>- перевёртыши – КАЗАК,  ДОМ МОД,  ЗАКАЗ</a:t>
            </a:r>
            <a:br>
              <a:rPr lang="ru-RU" dirty="0"/>
            </a:br>
            <a:r>
              <a:rPr lang="ru-RU" dirty="0"/>
              <a:t>- «буква убежала» - М </a:t>
            </a:r>
            <a:r>
              <a:rPr lang="ru-RU" b="1" dirty="0"/>
              <a:t>…</a:t>
            </a:r>
            <a:r>
              <a:rPr lang="ru-RU" dirty="0"/>
              <a:t> Л   (М</a:t>
            </a:r>
            <a:r>
              <a:rPr lang="ru-RU" b="1" dirty="0"/>
              <a:t>Ы</a:t>
            </a:r>
            <a:r>
              <a:rPr lang="ru-RU" dirty="0"/>
              <a:t>Л, М</a:t>
            </a:r>
            <a:r>
              <a:rPr lang="ru-RU" b="1" dirty="0"/>
              <a:t>И</a:t>
            </a:r>
            <a:r>
              <a:rPr lang="ru-RU" dirty="0"/>
              <a:t>Л, М</a:t>
            </a:r>
            <a:r>
              <a:rPr lang="ru-RU" b="1" dirty="0"/>
              <a:t>Е</a:t>
            </a:r>
            <a:r>
              <a:rPr lang="ru-RU" dirty="0"/>
              <a:t>Л, М</a:t>
            </a:r>
            <a:r>
              <a:rPr lang="ru-RU" b="1" dirty="0"/>
              <a:t>Ё</a:t>
            </a:r>
            <a:r>
              <a:rPr lang="ru-RU" dirty="0"/>
              <a:t>Л, М</a:t>
            </a:r>
            <a:r>
              <a:rPr lang="ru-RU" b="1" dirty="0"/>
              <a:t>Я</a:t>
            </a:r>
            <a:r>
              <a:rPr lang="ru-RU" dirty="0"/>
              <a:t>Л, М</a:t>
            </a:r>
            <a:r>
              <a:rPr lang="ru-RU" b="1" dirty="0"/>
              <a:t>А</a:t>
            </a:r>
            <a:r>
              <a:rPr lang="ru-RU" dirty="0"/>
              <a:t>Л, М</a:t>
            </a:r>
            <a:r>
              <a:rPr lang="ru-RU" b="1" dirty="0"/>
              <a:t>У</a:t>
            </a:r>
            <a:r>
              <a:rPr lang="ru-RU" dirty="0"/>
              <a:t>Л)</a:t>
            </a:r>
            <a:br>
              <a:rPr lang="ru-RU" dirty="0"/>
            </a:br>
            <a:r>
              <a:rPr lang="ru-RU" dirty="0"/>
              <a:t>- «буква прибежала» - ПАР – ПАР</a:t>
            </a:r>
            <a:r>
              <a:rPr lang="ru-RU" b="1" dirty="0"/>
              <a:t>К</a:t>
            </a:r>
            <a:r>
              <a:rPr lang="ru-RU" dirty="0"/>
              <a:t>, ЛИС – ЛИС</a:t>
            </a:r>
            <a:r>
              <a:rPr lang="ru-RU" b="1" dirty="0"/>
              <a:t>Т</a:t>
            </a:r>
            <a:r>
              <a:rPr lang="ru-RU" dirty="0"/>
              <a:t>, РОТ – </a:t>
            </a:r>
            <a:r>
              <a:rPr lang="ru-RU" b="1" dirty="0"/>
              <a:t>К</a:t>
            </a:r>
            <a:r>
              <a:rPr lang="ru-RU" dirty="0"/>
              <a:t>РОТ, ИГРЫ – </a:t>
            </a:r>
            <a:r>
              <a:rPr lang="ru-RU" b="1" dirty="0"/>
              <a:t>Т</a:t>
            </a:r>
            <a:r>
              <a:rPr lang="ru-RU" dirty="0"/>
              <a:t>ИГРЫ</a:t>
            </a:r>
            <a:br>
              <a:rPr lang="ru-RU" dirty="0"/>
            </a:br>
            <a:r>
              <a:rPr lang="ru-RU" dirty="0"/>
              <a:t>- «слово в слове» - ПОБЕДА (ОБЕД, БЕДА, ЕДА, ДА )</a:t>
            </a:r>
            <a:br>
              <a:rPr lang="ru-RU" dirty="0"/>
            </a:br>
            <a:r>
              <a:rPr lang="ru-RU" dirty="0"/>
              <a:t>- «родные слова» - КОТ – КОШКА – КОТЁНОК</a:t>
            </a:r>
            <a:br>
              <a:rPr lang="ru-RU" dirty="0"/>
            </a:br>
            <a:r>
              <a:rPr lang="ru-RU" dirty="0"/>
              <a:t>- «один – много» - КОТ – КОТ</a:t>
            </a:r>
            <a:r>
              <a:rPr lang="ru-RU" b="1" dirty="0"/>
              <a:t>Ы</a:t>
            </a:r>
            <a:r>
              <a:rPr lang="ru-RU" dirty="0"/>
              <a:t>, ЖУК – ЖУК</a:t>
            </a:r>
            <a:r>
              <a:rPr lang="ru-RU" b="1" dirty="0"/>
              <a:t>И</a:t>
            </a:r>
            <a:r>
              <a:rPr lang="ru-RU" dirty="0"/>
              <a:t>, ДОМ - ДОМ</a:t>
            </a:r>
            <a:r>
              <a:rPr lang="ru-RU" b="1" dirty="0"/>
              <a:t>А</a:t>
            </a:r>
            <a:r>
              <a:rPr lang="ru-RU" dirty="0"/>
              <a:t>                           </a:t>
            </a:r>
            <a:br>
              <a:rPr lang="ru-RU" dirty="0"/>
            </a:br>
            <a:r>
              <a:rPr lang="ru-RU" u="sng" dirty="0" smtClean="0"/>
              <a:t> </a:t>
            </a:r>
            <a:r>
              <a:rPr lang="ru-RU" u="sng" dirty="0"/>
              <a:t>«Слово рассыпалось»:</a:t>
            </a:r>
            <a:r>
              <a:rPr lang="ru-RU" dirty="0"/>
              <a:t> </a:t>
            </a:r>
            <a:r>
              <a:rPr lang="ru-RU" dirty="0" smtClean="0"/>
              <a:t>И</a:t>
            </a:r>
            <a:r>
              <a:rPr lang="ru-RU" dirty="0"/>
              <a:t>, М, Р (МИР),    Ы, С, Р (СЫР)</a:t>
            </a:r>
            <a:br>
              <a:rPr lang="ru-RU" dirty="0"/>
            </a:br>
            <a:r>
              <a:rPr lang="ru-RU" dirty="0" smtClean="0"/>
              <a:t> </a:t>
            </a:r>
            <a:r>
              <a:rPr lang="ru-RU" u="sng" dirty="0"/>
              <a:t>«Слоговой конструктор»:</a:t>
            </a:r>
            <a:r>
              <a:rPr lang="ru-RU" dirty="0"/>
              <a:t> ХА, МУ (МУХА),   КО, МО, ЛО (МОЛОКО)</a:t>
            </a:r>
            <a:br>
              <a:rPr lang="ru-RU" dirty="0"/>
            </a:br>
            <a:r>
              <a:rPr lang="ru-RU" dirty="0" smtClean="0"/>
              <a:t> </a:t>
            </a:r>
            <a:r>
              <a:rPr lang="ru-RU" u="sng" dirty="0"/>
              <a:t>«Слоговое лото»:</a:t>
            </a:r>
            <a:r>
              <a:rPr lang="ru-RU" dirty="0"/>
              <a:t> из предложенных 5-7 слогов предлагается составить как можно больше слов </a:t>
            </a:r>
            <a:r>
              <a:rPr lang="ru-RU" dirty="0" smtClean="0"/>
              <a:t>ГУ</a:t>
            </a:r>
            <a:r>
              <a:rPr lang="ru-RU" dirty="0"/>
              <a:t>, СИ, ТЫ, КИ, БЫ, РА, НО(ГУСИ, ГУБЫ, КИНО, РАКИ, КИРА, НОРА, БЫКИ, КИТЫ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Тетрадь для печатания</a:t>
            </a:r>
            <a:endParaRPr lang="ru-RU" dirty="0"/>
          </a:p>
        </p:txBody>
      </p:sp>
      <p:pic>
        <p:nvPicPr>
          <p:cNvPr id="3" name="Рисунок 2" descr="C:\Users\Инна\Desktop\8db60b5407e8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86050" y="1571612"/>
            <a:ext cx="3371397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2714612" y="5857892"/>
            <a:ext cx="32523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/>
              <a:t>МОЯ  ПЕРВАЯ   АЗБУКА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Работы детей в тетради</a:t>
            </a:r>
            <a:endParaRPr lang="ru-RU" dirty="0"/>
          </a:p>
        </p:txBody>
      </p:sp>
      <p:pic>
        <p:nvPicPr>
          <p:cNvPr id="32770" name="Picture 2" descr="C:\Users\Инна\Desktop\img064.jpg"/>
          <p:cNvPicPr>
            <a:picLocks noChangeAspect="1" noChangeArrowheads="1"/>
          </p:cNvPicPr>
          <p:nvPr/>
        </p:nvPicPr>
        <p:blipFill>
          <a:blip r:embed="rId2" cstate="print">
            <a:lum bright="-20000"/>
          </a:blip>
          <a:srcRect/>
          <a:stretch>
            <a:fillRect/>
          </a:stretch>
        </p:blipFill>
        <p:spPr bwMode="auto">
          <a:xfrm>
            <a:off x="0" y="1584087"/>
            <a:ext cx="4500562" cy="5273913"/>
          </a:xfrm>
          <a:prstGeom prst="rect">
            <a:avLst/>
          </a:prstGeom>
          <a:noFill/>
        </p:spPr>
      </p:pic>
      <p:pic>
        <p:nvPicPr>
          <p:cNvPr id="32771" name="Picture 3" descr="C:\Users\Инна\Desktop\img066.jpg"/>
          <p:cNvPicPr>
            <a:picLocks noChangeAspect="1" noChangeArrowheads="1"/>
          </p:cNvPicPr>
          <p:nvPr/>
        </p:nvPicPr>
        <p:blipFill>
          <a:blip r:embed="rId3" cstate="print">
            <a:lum bright="-20000"/>
          </a:blip>
          <a:srcRect b="10811"/>
          <a:stretch>
            <a:fillRect/>
          </a:stretch>
        </p:blipFill>
        <p:spPr bwMode="auto">
          <a:xfrm>
            <a:off x="4620252" y="1571612"/>
            <a:ext cx="4523748" cy="5286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153400" cy="990600"/>
          </a:xfrm>
        </p:spPr>
        <p:txBody>
          <a:bodyPr/>
          <a:lstStyle/>
          <a:p>
            <a:pPr algn="ctr"/>
            <a:r>
              <a:rPr lang="ru-RU" dirty="0" smtClean="0"/>
              <a:t>«Лента букв» В.Г. Горецкого</a:t>
            </a:r>
            <a:endParaRPr lang="ru-RU" dirty="0"/>
          </a:p>
        </p:txBody>
      </p:sp>
      <p:pic>
        <p:nvPicPr>
          <p:cNvPr id="33794" name="Picture 2" descr="C:\Users\Инна\Desktop\img2.jpg"/>
          <p:cNvPicPr>
            <a:picLocks noChangeAspect="1" noChangeArrowheads="1"/>
          </p:cNvPicPr>
          <p:nvPr/>
        </p:nvPicPr>
        <p:blipFill>
          <a:blip r:embed="rId2"/>
          <a:srcRect t="27083" b="35417"/>
          <a:stretch>
            <a:fillRect/>
          </a:stretch>
        </p:blipFill>
        <p:spPr bwMode="auto">
          <a:xfrm>
            <a:off x="0" y="2571744"/>
            <a:ext cx="9144000" cy="25717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 «Звуковая линейка»</a:t>
            </a:r>
            <a:endParaRPr lang="ru-RU" dirty="0"/>
          </a:p>
        </p:txBody>
      </p:sp>
      <p:pic>
        <p:nvPicPr>
          <p:cNvPr id="3" name="Рисунок 2" descr="Рисунок(2)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5786" y="1714488"/>
            <a:ext cx="7215238" cy="49292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Результаты сравнительной диагностики</a:t>
            </a:r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0" y="2000240"/>
          <a:ext cx="9144000" cy="4349666"/>
        </p:xfrm>
        <a:graphic>
          <a:graphicData uri="http://schemas.openxmlformats.org/drawingml/2006/table">
            <a:tbl>
              <a:tblPr/>
              <a:tblGrid>
                <a:gridCol w="3048000"/>
                <a:gridCol w="3048000"/>
                <a:gridCol w="3048000"/>
              </a:tblGrid>
              <a:tr h="600132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Уровень речевого развития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81" marR="66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                                           Человек (%)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81" marR="66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4887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       Начало года 20 (100%)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81" marR="66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        Конец года 19 </a:t>
                      </a:r>
                      <a:r>
                        <a:rPr lang="ru-RU" sz="2000" smtClean="0">
                          <a:latin typeface="Times New Roman"/>
                          <a:ea typeface="Times New Roman"/>
                          <a:cs typeface="Times New Roman"/>
                        </a:rPr>
                        <a:t>(100</a:t>
                      </a: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%)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81" marR="66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01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1.высокий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81" marR="66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5 (25%)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81" marR="66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10 (53%)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81" marR="66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01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2.выше среднего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81" marR="66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5 (25%)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81" marR="66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6 (31%)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81" marR="66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01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3.средний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81" marR="66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8 (40%)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81" marR="66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3 (16%)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81" marR="66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01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4.ниже среднего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81" marR="66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2 (10%)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81" marR="66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0 (0%)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81" marR="66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01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5.низкий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81" marR="66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0 (0%)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81" marR="66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0 (0%)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81" marR="660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Литература: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42844" y="1643050"/>
            <a:ext cx="878684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1.Ванюхина Г.А. </a:t>
            </a:r>
            <a:r>
              <a:rPr lang="ru-RU" dirty="0" err="1" smtClean="0"/>
              <a:t>Природосообразные</a:t>
            </a:r>
            <a:r>
              <a:rPr lang="ru-RU" dirty="0" smtClean="0"/>
              <a:t> подходы к обучению грамоте детей дошкольного возраста как профилактика </a:t>
            </a:r>
            <a:r>
              <a:rPr lang="ru-RU" dirty="0" err="1" smtClean="0"/>
              <a:t>дислексии</a:t>
            </a:r>
            <a:r>
              <a:rPr lang="ru-RU" dirty="0" smtClean="0"/>
              <a:t>. – «Логопед», №3, 2007. </a:t>
            </a:r>
            <a:br>
              <a:rPr lang="ru-RU" dirty="0" smtClean="0"/>
            </a:br>
            <a:r>
              <a:rPr lang="ru-RU" dirty="0" smtClean="0"/>
              <a:t>2. Н.Е. </a:t>
            </a:r>
            <a:r>
              <a:rPr lang="ru-RU" dirty="0" err="1" smtClean="0"/>
              <a:t>Веракса</a:t>
            </a:r>
            <a:r>
              <a:rPr lang="ru-RU" dirty="0" smtClean="0"/>
              <a:t>, Т.С. Комарова, М.А. Васильева </a:t>
            </a:r>
            <a:br>
              <a:rPr lang="ru-RU" dirty="0" smtClean="0"/>
            </a:br>
            <a:r>
              <a:rPr lang="ru-RU" dirty="0" smtClean="0"/>
              <a:t>Основная общеобразовательная программа дошкольного образования «От рождения до школы» - М.: «Мозаика-синтез», 2010.</a:t>
            </a:r>
            <a:br>
              <a:rPr lang="ru-RU" dirty="0" smtClean="0"/>
            </a:br>
            <a:r>
              <a:rPr lang="ru-RU" dirty="0" smtClean="0"/>
              <a:t>3.Волина В.В. Занимательное </a:t>
            </a:r>
            <a:r>
              <a:rPr lang="ru-RU" dirty="0" err="1" smtClean="0"/>
              <a:t>азбуковедение</a:t>
            </a:r>
            <a:r>
              <a:rPr lang="ru-RU" dirty="0" smtClean="0"/>
              <a:t> – М.: «Просвещение», 1991. </a:t>
            </a:r>
            <a:br>
              <a:rPr lang="ru-RU" dirty="0" smtClean="0"/>
            </a:br>
            <a:r>
              <a:rPr lang="ru-RU" dirty="0" smtClean="0"/>
              <a:t>4.Володина В.С. Альбом по развитию речи – М.: «РОСМЭН», 2004.</a:t>
            </a:r>
            <a:br>
              <a:rPr lang="ru-RU" dirty="0" smtClean="0"/>
            </a:br>
            <a:r>
              <a:rPr lang="ru-RU" dirty="0" smtClean="0"/>
              <a:t>5.Горецкий В.Г., Кирюшкин В.А., </a:t>
            </a:r>
            <a:r>
              <a:rPr lang="ru-RU" dirty="0" err="1" smtClean="0"/>
              <a:t>Шанько</a:t>
            </a:r>
            <a:r>
              <a:rPr lang="ru-RU" dirty="0" smtClean="0"/>
              <a:t> А.Ф. Букварь – М.: «Просвещение», 1987.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>6.Доронова Т.Н., </a:t>
            </a:r>
            <a:r>
              <a:rPr lang="ru-RU" dirty="0" err="1" smtClean="0"/>
              <a:t>Тризин</a:t>
            </a:r>
            <a:r>
              <a:rPr lang="ru-RU" dirty="0" smtClean="0"/>
              <a:t> Т.И., Климанова Л.Ф. Развитие речи и подготовка детей к обучению грамоте  (программа «Радуга») – М.: «Просвещение», 2003.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>7.Каше Г.А. Подготовка к школе детей с недостатками  речи. – М.: «Просвещение», 1995. </a:t>
            </a:r>
            <a:br>
              <a:rPr lang="ru-RU" dirty="0" smtClean="0"/>
            </a:br>
            <a:r>
              <a:rPr lang="ru-RU" dirty="0" smtClean="0"/>
              <a:t>8.Левина Р.Е. Нарушения речи и письма у детей: Избранные труды. – АРКТИ, 2005. </a:t>
            </a:r>
            <a:br>
              <a:rPr lang="ru-RU" dirty="0" smtClean="0"/>
            </a:br>
            <a:r>
              <a:rPr lang="ru-RU" dirty="0" smtClean="0"/>
              <a:t>9.Милостивенко Л.Г. Методические рекомендации по предупреждению ошибок чтения и письма у детей: из опыта работы. Учебное пособие. – </a:t>
            </a:r>
            <a:r>
              <a:rPr lang="ru-RU" dirty="0" err="1" smtClean="0"/>
              <a:t>С-Пб:Стройлеспечать</a:t>
            </a:r>
            <a:r>
              <a:rPr lang="ru-RU" dirty="0" smtClean="0"/>
              <a:t>, 1996.</a:t>
            </a:r>
            <a:br>
              <a:rPr lang="ru-RU" dirty="0" smtClean="0"/>
            </a:br>
            <a:r>
              <a:rPr lang="ru-RU" dirty="0" smtClean="0"/>
              <a:t>10. Филичева Т.Б., Чиркина Г.В., Туманова Т.В. Программы дошкольных образовательных учреждений компенсирующего вида для детей с нарушениями речи -  М.: Просвещение, 2009.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Цели и задачи программы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85720" y="1500174"/>
            <a:ext cx="8858280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   </a:t>
            </a:r>
            <a:r>
              <a:rPr lang="ru-RU" sz="2400" i="1" dirty="0">
                <a:solidFill>
                  <a:schemeClr val="accent1">
                    <a:lumMod val="75000"/>
                  </a:schemeClr>
                </a:solidFill>
              </a:rPr>
              <a:t>Цель программы: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ru-RU" sz="2400" dirty="0" smtClean="0"/>
              <a:t>формирование </a:t>
            </a:r>
            <a:r>
              <a:rPr lang="ru-RU" sz="2400" dirty="0"/>
              <a:t>готовности к обучению грамоте у детей с  нарушениями речи, снижение степени  риска  возникновения  нарушений  письменной речи.</a:t>
            </a:r>
            <a:br>
              <a:rPr lang="ru-RU" sz="2400" dirty="0"/>
            </a:br>
            <a:r>
              <a:rPr lang="ru-RU" sz="2400" i="1" dirty="0"/>
              <a:t>    </a:t>
            </a:r>
            <a:r>
              <a:rPr lang="ru-RU" sz="2400" i="1" dirty="0" smtClean="0">
                <a:solidFill>
                  <a:schemeClr val="accent1">
                    <a:lumMod val="75000"/>
                  </a:schemeClr>
                </a:solidFill>
              </a:rPr>
              <a:t>Задачи</a:t>
            </a:r>
            <a:r>
              <a:rPr lang="ru-RU" sz="2400" i="1" dirty="0">
                <a:solidFill>
                  <a:schemeClr val="accent1">
                    <a:lumMod val="75000"/>
                  </a:schemeClr>
                </a:solidFill>
              </a:rPr>
              <a:t>: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>1.Развитие звукового и языкового </a:t>
            </a:r>
            <a:r>
              <a:rPr lang="ru-RU" sz="2400" dirty="0" smtClean="0"/>
              <a:t>анализа-синтеза.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>2. Формирование</a:t>
            </a:r>
            <a:r>
              <a:rPr lang="ru-RU" sz="2400" i="1" dirty="0"/>
              <a:t> системы</a:t>
            </a:r>
            <a:r>
              <a:rPr lang="ru-RU" sz="2400" dirty="0"/>
              <a:t>  чётко различаемых, противопоставленных друг другу фонем (по глухости-звонкости, твёрдости-мягкости, акустическим признакам</a:t>
            </a:r>
            <a:r>
              <a:rPr lang="ru-RU" sz="2400" dirty="0" smtClean="0"/>
              <a:t>).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>3. Формирование представлений о букве – графическом обозначении </a:t>
            </a:r>
            <a:r>
              <a:rPr lang="ru-RU" sz="2400" dirty="0" smtClean="0"/>
              <a:t>звука.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>4. Закрепление </a:t>
            </a:r>
            <a:r>
              <a:rPr lang="ru-RU" sz="2400" dirty="0" err="1"/>
              <a:t>звуко-буквенных</a:t>
            </a:r>
            <a:r>
              <a:rPr lang="ru-RU" sz="2400" dirty="0"/>
              <a:t> образов (в единстве </a:t>
            </a:r>
            <a:r>
              <a:rPr lang="ru-RU" sz="2400" dirty="0" err="1"/>
              <a:t>артикулемы</a:t>
            </a:r>
            <a:r>
              <a:rPr lang="ru-RU" sz="2400" dirty="0"/>
              <a:t>, фонемы, графемы и кинемы </a:t>
            </a:r>
            <a:r>
              <a:rPr lang="ru-RU" sz="2400" dirty="0" smtClean="0"/>
              <a:t>).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>5. Овладение навыком слияния согласного и гласного звука в </a:t>
            </a:r>
            <a:r>
              <a:rPr lang="ru-RU" sz="2400" dirty="0" smtClean="0"/>
              <a:t>слог.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>6. Обучение первоначальному </a:t>
            </a:r>
            <a:r>
              <a:rPr lang="ru-RU" sz="2400" dirty="0" smtClean="0"/>
              <a:t>чтению.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Инна\Desktop\img0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19716" y="0"/>
            <a:ext cx="3224284" cy="68580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785786" y="2285992"/>
            <a:ext cx="44291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 smtClean="0">
                <a:solidFill>
                  <a:srgbClr val="FF0000"/>
                </a:solidFill>
              </a:rPr>
              <a:t>Спасибо за внимание!</a:t>
            </a:r>
            <a:endParaRPr lang="ru-RU" sz="6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Принципы: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85786" y="2143116"/>
            <a:ext cx="8358214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/>
              <a:t>- принцип  </a:t>
            </a:r>
            <a:r>
              <a:rPr lang="ru-RU" sz="3200" dirty="0" smtClean="0"/>
              <a:t>системности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/>
              <a:t>- принцип </a:t>
            </a:r>
            <a:r>
              <a:rPr lang="ru-RU" sz="3200" dirty="0" err="1"/>
              <a:t>природосообразности</a:t>
            </a:r>
            <a:r>
              <a:rPr lang="ru-RU" sz="3200" dirty="0"/>
              <a:t> </a:t>
            </a:r>
            <a:br>
              <a:rPr lang="ru-RU" sz="3200" dirty="0"/>
            </a:br>
            <a:r>
              <a:rPr lang="ru-RU" sz="3200" dirty="0"/>
              <a:t>- </a:t>
            </a:r>
            <a:r>
              <a:rPr lang="ru-RU" sz="3200" dirty="0" err="1"/>
              <a:t>принцип</a:t>
            </a:r>
            <a:r>
              <a:rPr lang="ru-RU" sz="3200" dirty="0"/>
              <a:t>  </a:t>
            </a:r>
            <a:r>
              <a:rPr lang="ru-RU" sz="3200" dirty="0" err="1"/>
              <a:t>полисенсорности</a:t>
            </a:r>
            <a:r>
              <a:rPr lang="ru-RU" sz="3200" dirty="0"/>
              <a:t> в обучении</a:t>
            </a:r>
            <a:br>
              <a:rPr lang="ru-RU" sz="3200" dirty="0"/>
            </a:br>
            <a:r>
              <a:rPr lang="ru-RU" sz="3200" dirty="0"/>
              <a:t>- принцип учёта ведущего вида деятельности</a:t>
            </a:r>
            <a:br>
              <a:rPr lang="ru-RU" sz="3200" dirty="0"/>
            </a:br>
            <a:r>
              <a:rPr lang="ru-RU" sz="3200" dirty="0"/>
              <a:t>- принцип единства диагностики и коррекции</a:t>
            </a:r>
            <a:br>
              <a:rPr lang="ru-RU" sz="3200" dirty="0"/>
            </a:br>
            <a:r>
              <a:rPr lang="ru-RU" sz="3200" dirty="0"/>
              <a:t>- принцип ориентирования на «зону ближайшего развития</a:t>
            </a:r>
            <a:r>
              <a:rPr lang="ru-RU" sz="3200" dirty="0" smtClean="0"/>
              <a:t>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Ожидаемые результаты: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42844" y="1785926"/>
            <a:ext cx="900115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chemeClr val="accent1">
                    <a:lumMod val="75000"/>
                  </a:schemeClr>
                </a:solidFill>
              </a:rPr>
              <a:t>Дети смогут: </a:t>
            </a:r>
            <a:r>
              <a:rPr lang="ru-RU" sz="3200" dirty="0" smtClean="0"/>
              <a:t>проводить </a:t>
            </a:r>
            <a:r>
              <a:rPr lang="ru-RU" sz="3200" dirty="0"/>
              <a:t>полный звуковой анализ  слов, языковой анализ  предложений;  определять позицию звука в слове; подбирать слова с названным звуком;  характеризовать  любой звук родного языка по его отличительным признакам;  узнавать, называть,  преобразовывать в сходные графически буквы и соотносить их со звуками;  овладеть способом слияния согласного и гласного  звука в слог, а слогов – в слово.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i="1" dirty="0" smtClean="0"/>
              <a:t>Методы отслеживания эффективности программы.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71472" y="1571612"/>
            <a:ext cx="8072494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/>
              <a:t> </a:t>
            </a:r>
            <a:r>
              <a:rPr lang="ru-RU" sz="2400" dirty="0" smtClean="0"/>
              <a:t>1. Комплексная </a:t>
            </a:r>
            <a:r>
              <a:rPr lang="ru-RU" sz="2400" dirty="0"/>
              <a:t>психолого-педагогическая диагностика уровня речевого развития ребёнка по схеме, предложенной Н.В. Серебряковой и </a:t>
            </a:r>
            <a:r>
              <a:rPr lang="ru-RU" sz="2400" dirty="0" smtClean="0"/>
              <a:t>Л.С</a:t>
            </a:r>
            <a:r>
              <a:rPr lang="ru-RU" sz="2400" dirty="0"/>
              <a:t>. </a:t>
            </a:r>
            <a:r>
              <a:rPr lang="ru-RU" sz="2400" dirty="0" err="1"/>
              <a:t>Соломаха</a:t>
            </a:r>
            <a:r>
              <a:rPr lang="ru-RU" sz="2400" dirty="0"/>
              <a:t>. </a:t>
            </a:r>
            <a:r>
              <a:rPr lang="ru-RU" sz="2400" dirty="0" smtClean="0"/>
              <a:t>(начало курса, конец курса).</a:t>
            </a:r>
            <a:br>
              <a:rPr lang="ru-RU" sz="2400" dirty="0" smtClean="0"/>
            </a:br>
            <a:r>
              <a:rPr lang="ru-RU" sz="2400" dirty="0" smtClean="0"/>
              <a:t> 2. Промежуточное отслеживание эффективности курса </a:t>
            </a:r>
            <a:endParaRPr lang="ru-RU" sz="2400" dirty="0"/>
          </a:p>
          <a:p>
            <a:r>
              <a:rPr lang="ru-RU" sz="2400" dirty="0" smtClean="0"/>
              <a:t> в форме </a:t>
            </a:r>
            <a:r>
              <a:rPr lang="ru-RU" sz="2400" dirty="0" err="1" smtClean="0"/>
              <a:t>тренировочно-диагностических</a:t>
            </a:r>
            <a:r>
              <a:rPr lang="ru-RU" sz="2400" dirty="0" smtClean="0"/>
              <a:t> игр  проводимых индивидуально или с группой детей из 3-5 человек («Звуковые домики», «Буквенный конструктор», а так же серия игр с азбукой на кубиках).</a:t>
            </a:r>
            <a:br>
              <a:rPr lang="ru-RU" sz="2400" dirty="0" smtClean="0"/>
            </a:br>
            <a:r>
              <a:rPr lang="ru-RU" sz="2400" dirty="0" smtClean="0"/>
              <a:t>3. Работы детей, выполненные в  индивидуальных  тетрадях для печатания («Моя первая азбука»)</a:t>
            </a:r>
            <a:br>
              <a:rPr lang="ru-RU" sz="2400" dirty="0" smtClean="0"/>
            </a:br>
            <a:r>
              <a:rPr lang="ru-RU" sz="2400" dirty="0" smtClean="0"/>
              <a:t>4. Окончательные выводы </a:t>
            </a:r>
            <a:r>
              <a:rPr lang="ru-RU" sz="2400" dirty="0"/>
              <a:t>в конце первого года обучения детей в школе, </a:t>
            </a:r>
            <a:r>
              <a:rPr lang="ru-RU" sz="2400" dirty="0" smtClean="0"/>
              <a:t>по результатам оценки уровня </a:t>
            </a:r>
            <a:r>
              <a:rPr lang="ru-RU" sz="2400" dirty="0"/>
              <a:t>усвоения грамоты выпускниками </a:t>
            </a:r>
            <a:r>
              <a:rPr lang="ru-RU" sz="2400" dirty="0" smtClean="0"/>
              <a:t>данной </a:t>
            </a:r>
            <a:r>
              <a:rPr lang="ru-RU" sz="2400" dirty="0"/>
              <a:t>группы детского сада. 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0" y="642917"/>
          <a:ext cx="9143999" cy="6215082"/>
        </p:xfrm>
        <a:graphic>
          <a:graphicData uri="http://schemas.openxmlformats.org/drawingml/2006/table">
            <a:tbl>
              <a:tblPr/>
              <a:tblGrid>
                <a:gridCol w="324739"/>
                <a:gridCol w="1130323"/>
                <a:gridCol w="403931"/>
                <a:gridCol w="403931"/>
                <a:gridCol w="324739"/>
                <a:gridCol w="324739"/>
                <a:gridCol w="341832"/>
                <a:gridCol w="324739"/>
                <a:gridCol w="385132"/>
                <a:gridCol w="385132"/>
                <a:gridCol w="338413"/>
                <a:gridCol w="338413"/>
                <a:gridCol w="358924"/>
                <a:gridCol w="358924"/>
                <a:gridCol w="367469"/>
                <a:gridCol w="399943"/>
                <a:gridCol w="609030"/>
                <a:gridCol w="687652"/>
                <a:gridCol w="687652"/>
                <a:gridCol w="333287"/>
                <a:gridCol w="315055"/>
              </a:tblGrid>
              <a:tr h="306137"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№</a:t>
                      </a: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/>
                      </a:r>
                      <a:b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</a:b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/>
                      </a:r>
                      <a:b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</a:b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/>
                      </a:r>
                      <a:b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</a:b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/>
                      </a:r>
                      <a:b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</a:b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/>
                      </a:r>
                      <a:b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</a:b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Ф.И. ребёнка</a:t>
                      </a: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         </a:t>
                      </a: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1. </a:t>
                      </a: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моторика</a:t>
                      </a: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           </a:t>
                      </a: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2. </a:t>
                      </a: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Психологическая база речи</a:t>
                      </a: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   </a:t>
                      </a: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3.  </a:t>
                      </a: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звукопроизношение</a:t>
                      </a: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4. Фонематическое </a:t>
                      </a: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восприятие</a:t>
                      </a: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159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Calibri"/>
                          <a:ea typeface="Calibri"/>
                          <a:cs typeface="Times New Roman"/>
                        </a:rPr>
                        <a:t>общая</a:t>
                      </a:r>
                    </a:p>
                  </a:txBody>
                  <a:tcPr marL="41020" marR="4102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Calibri"/>
                          <a:ea typeface="Calibri"/>
                          <a:cs typeface="Times New Roman"/>
                        </a:rPr>
                        <a:t>пальцевая</a:t>
                      </a:r>
                    </a:p>
                  </a:txBody>
                  <a:tcPr marL="41020" marR="4102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Calibri"/>
                          <a:ea typeface="Calibri"/>
                          <a:cs typeface="Times New Roman"/>
                        </a:rPr>
                        <a:t>Речевая</a:t>
                      </a:r>
                    </a:p>
                  </a:txBody>
                  <a:tcPr marL="41020" marR="4102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память</a:t>
                      </a: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Calibri"/>
                          <a:ea typeface="Calibri"/>
                          <a:cs typeface="Times New Roman"/>
                        </a:rPr>
                        <a:t>внимание</a:t>
                      </a:r>
                    </a:p>
                  </a:txBody>
                  <a:tcPr marL="41020" marR="4102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мышление</a:t>
                      </a: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Calibri"/>
                          <a:ea typeface="Calibri"/>
                          <a:cs typeface="Times New Roman"/>
                        </a:rPr>
                        <a:t>Схема тела</a:t>
                      </a:r>
                    </a:p>
                  </a:txBody>
                  <a:tcPr marL="41020" marR="4102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Calibri"/>
                          <a:ea typeface="Calibri"/>
                          <a:cs typeface="Times New Roman"/>
                        </a:rPr>
                        <a:t>Временные  ориент.</a:t>
                      </a:r>
                    </a:p>
                  </a:txBody>
                  <a:tcPr marL="41020" marR="4102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Calibri"/>
                          <a:ea typeface="Calibri"/>
                          <a:cs typeface="Times New Roman"/>
                        </a:rPr>
                        <a:t>свистящие</a:t>
                      </a:r>
                    </a:p>
                  </a:txBody>
                  <a:tcPr marL="41020" marR="4102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Calibri"/>
                          <a:ea typeface="Calibri"/>
                          <a:cs typeface="Times New Roman"/>
                        </a:rPr>
                        <a:t>шипящие</a:t>
                      </a:r>
                    </a:p>
                  </a:txBody>
                  <a:tcPr marL="41020" marR="4102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Calibri"/>
                          <a:ea typeface="Calibri"/>
                          <a:cs typeface="Times New Roman"/>
                        </a:rPr>
                        <a:t>соноры</a:t>
                      </a:r>
                    </a:p>
                  </a:txBody>
                  <a:tcPr marL="41020" marR="4102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Calibri"/>
                          <a:ea typeface="Calibri"/>
                          <a:cs typeface="Times New Roman"/>
                        </a:rPr>
                        <a:t>вибранты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Calibri"/>
                          <a:ea typeface="Calibri"/>
                          <a:cs typeface="Times New Roman"/>
                        </a:rPr>
                        <a:t>Другие звуки</a:t>
                      </a:r>
                    </a:p>
                  </a:txBody>
                  <a:tcPr marL="41020" marR="4102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Calibri"/>
                          <a:ea typeface="Calibri"/>
                          <a:cs typeface="Times New Roman"/>
                        </a:rPr>
                        <a:t>Слуховая дифференциация звуков</a:t>
                      </a:r>
                    </a:p>
                  </a:txBody>
                  <a:tcPr marL="41020" marR="4102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Calibri"/>
                          <a:ea typeface="Calibri"/>
                          <a:cs typeface="Times New Roman"/>
                        </a:rPr>
                        <a:t>Слухо-произносительная дифференциация звуков</a:t>
                      </a:r>
                    </a:p>
                  </a:txBody>
                  <a:tcPr marL="41020" marR="4102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звуковой</a:t>
                      </a: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0357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Calibri"/>
                          <a:ea typeface="Calibri"/>
                          <a:cs typeface="Times New Roman"/>
                        </a:rPr>
                        <a:t>Ряд  слов</a:t>
                      </a:r>
                    </a:p>
                  </a:txBody>
                  <a:tcPr marL="41020" marR="4102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Calibri"/>
                          <a:ea typeface="Calibri"/>
                          <a:cs typeface="Times New Roman"/>
                        </a:rPr>
                        <a:t>ритмы</a:t>
                      </a:r>
                    </a:p>
                  </a:txBody>
                  <a:tcPr marL="41020" marR="4102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Calibri"/>
                          <a:ea typeface="Calibri"/>
                          <a:cs typeface="Times New Roman"/>
                        </a:rPr>
                        <a:t>«кто за забором?»</a:t>
                      </a:r>
                    </a:p>
                  </a:txBody>
                  <a:tcPr marL="41020" marR="4102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Calibri"/>
                          <a:ea typeface="Calibri"/>
                          <a:cs typeface="Times New Roman"/>
                        </a:rPr>
                        <a:t>«четвёртый лишний»</a:t>
                      </a:r>
                    </a:p>
                  </a:txBody>
                  <a:tcPr marL="41020" marR="4102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Calibri"/>
                          <a:ea typeface="Calibri"/>
                          <a:cs typeface="Times New Roman"/>
                        </a:rPr>
                        <a:t>анализ</a:t>
                      </a:r>
                    </a:p>
                  </a:txBody>
                  <a:tcPr marL="41020" marR="4102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Calibri"/>
                          <a:ea typeface="Calibri"/>
                          <a:cs typeface="Times New Roman"/>
                        </a:rPr>
                        <a:t>синтез</a:t>
                      </a:r>
                    </a:p>
                  </a:txBody>
                  <a:tcPr marL="41020" marR="4102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82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09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44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01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23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77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0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9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17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9</a:t>
                      </a: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52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01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11</a:t>
                      </a: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36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12</a:t>
                      </a: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020" marR="410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357158" y="142852"/>
            <a:ext cx="85011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Результаты обследования речевого развития  дошкольников (таблица №1)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00100" y="142852"/>
            <a:ext cx="74295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Результаты речевого обследования дошкольников (таблица № 2)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0" y="714356"/>
          <a:ext cx="9144001" cy="6143643"/>
        </p:xfrm>
        <a:graphic>
          <a:graphicData uri="http://schemas.openxmlformats.org/drawingml/2006/table">
            <a:tbl>
              <a:tblPr/>
              <a:tblGrid>
                <a:gridCol w="500324"/>
                <a:gridCol w="1166442"/>
                <a:gridCol w="500324"/>
                <a:gridCol w="335118"/>
                <a:gridCol w="335118"/>
                <a:gridCol w="335118"/>
                <a:gridCol w="335118"/>
                <a:gridCol w="416251"/>
                <a:gridCol w="416839"/>
                <a:gridCol w="416839"/>
                <a:gridCol w="416839"/>
                <a:gridCol w="416839"/>
                <a:gridCol w="416251"/>
                <a:gridCol w="335118"/>
                <a:gridCol w="335118"/>
                <a:gridCol w="335118"/>
                <a:gridCol w="500324"/>
                <a:gridCol w="500324"/>
                <a:gridCol w="335118"/>
                <a:gridCol w="795461"/>
              </a:tblGrid>
              <a:tr h="479308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Calibri"/>
                          <a:ea typeface="Calibri"/>
                          <a:cs typeface="Times New Roman"/>
                        </a:rPr>
                        <a:t>№</a:t>
                      </a: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Calibri"/>
                          <a:ea typeface="Calibri"/>
                          <a:cs typeface="Times New Roman"/>
                        </a:rPr>
                        <a:t/>
                      </a:r>
                      <a:br>
                        <a:rPr lang="ru-RU" sz="1400" dirty="0">
                          <a:latin typeface="Calibri"/>
                          <a:ea typeface="Calibri"/>
                          <a:cs typeface="Times New Roman"/>
                        </a:rPr>
                      </a:br>
                      <a:r>
                        <a:rPr lang="ru-RU" sz="1400" dirty="0">
                          <a:latin typeface="Calibri"/>
                          <a:ea typeface="Calibri"/>
                          <a:cs typeface="Times New Roman"/>
                        </a:rPr>
                        <a:t/>
                      </a:r>
                      <a:br>
                        <a:rPr lang="ru-RU" sz="1400" dirty="0">
                          <a:latin typeface="Calibri"/>
                          <a:ea typeface="Calibri"/>
                          <a:cs typeface="Times New Roman"/>
                        </a:rPr>
                      </a:br>
                      <a:r>
                        <a:rPr lang="ru-RU" sz="1400" dirty="0">
                          <a:latin typeface="Calibri"/>
                          <a:ea typeface="Calibri"/>
                          <a:cs typeface="Times New Roman"/>
                        </a:rPr>
                        <a:t/>
                      </a:r>
                      <a:br>
                        <a:rPr lang="ru-RU" sz="1400" dirty="0">
                          <a:latin typeface="Calibri"/>
                          <a:ea typeface="Calibri"/>
                          <a:cs typeface="Times New Roman"/>
                        </a:rPr>
                      </a:br>
                      <a:r>
                        <a:rPr lang="ru-RU" sz="1400" dirty="0">
                          <a:latin typeface="Calibri"/>
                          <a:ea typeface="Calibri"/>
                          <a:cs typeface="Times New Roman"/>
                        </a:rPr>
                        <a:t/>
                      </a:r>
                      <a:br>
                        <a:rPr lang="ru-RU" sz="1400" dirty="0">
                          <a:latin typeface="Calibri"/>
                          <a:ea typeface="Calibri"/>
                          <a:cs typeface="Times New Roman"/>
                        </a:rPr>
                      </a:br>
                      <a:r>
                        <a:rPr lang="ru-RU" sz="1400" dirty="0">
                          <a:latin typeface="Calibri"/>
                          <a:ea typeface="Calibri"/>
                          <a:cs typeface="Times New Roman"/>
                        </a:rPr>
                        <a:t>ф.И. ребёнка</a:t>
                      </a: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                      5. Лексика (словарь )</a:t>
                      </a: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 6. Грамматика (словоизменение и</a:t>
                      </a:r>
                      <a:b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</a:b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                                            словообразование)</a:t>
                      </a: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     7.  Связная речь</a:t>
                      </a: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/>
                      </a:r>
                      <a:b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</a:b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уровень речевого развития</a:t>
                      </a:r>
                    </a:p>
                  </a:txBody>
                  <a:tcPr marL="42331" marR="42331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45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Обобщающие     </a:t>
                      </a:r>
                      <a:r>
                        <a:rPr lang="ru-RU" sz="1100" dirty="0" err="1">
                          <a:latin typeface="Calibri"/>
                          <a:ea typeface="Calibri"/>
                          <a:cs typeface="Times New Roman"/>
                        </a:rPr>
                        <a:t>сущ</a:t>
                      </a: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 - </a:t>
                      </a:r>
                      <a:r>
                        <a:rPr lang="ru-RU" sz="1100" dirty="0" err="1">
                          <a:latin typeface="Calibri"/>
                          <a:ea typeface="Calibri"/>
                          <a:cs typeface="Times New Roman"/>
                        </a:rPr>
                        <a:t>ые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«часть и целое»</a:t>
                      </a:r>
                    </a:p>
                  </a:txBody>
                  <a:tcPr marL="42331" marR="42331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прилагательные</a:t>
                      </a:r>
                    </a:p>
                  </a:txBody>
                  <a:tcPr marL="42331" marR="42331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Кто как голос подаёт?</a:t>
                      </a:r>
                    </a:p>
                  </a:txBody>
                  <a:tcPr marL="42331" marR="42331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Кто что делает?</a:t>
                      </a:r>
                    </a:p>
                  </a:txBody>
                  <a:tcPr marL="42331" marR="42331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антонимы</a:t>
                      </a:r>
                    </a:p>
                  </a:txBody>
                  <a:tcPr marL="42331" marR="42331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«один – много»</a:t>
                      </a:r>
                    </a:p>
                  </a:txBody>
                  <a:tcPr marL="42331" marR="42331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предлоги</a:t>
                      </a:r>
                    </a:p>
                  </a:txBody>
                  <a:tcPr marL="42331" marR="42331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Сущ. +  числительное</a:t>
                      </a:r>
                    </a:p>
                  </a:txBody>
                  <a:tcPr marL="42331" marR="42331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«назови ласково»</a:t>
                      </a:r>
                    </a:p>
                  </a:txBody>
                  <a:tcPr marL="42331" marR="42331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Детёныши животных</a:t>
                      </a:r>
                    </a:p>
                  </a:txBody>
                  <a:tcPr marL="42331" marR="42331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Какой (по материалу)?</a:t>
                      </a:r>
                    </a:p>
                  </a:txBody>
                  <a:tcPr marL="42331" marR="42331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«Чей?  Чьё? Чья?»</a:t>
                      </a:r>
                    </a:p>
                  </a:txBody>
                  <a:tcPr marL="42331" marR="42331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последовательность</a:t>
                      </a:r>
                    </a:p>
                  </a:txBody>
                  <a:tcPr marL="42331" marR="42331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Точность словаря</a:t>
                      </a:r>
                    </a:p>
                  </a:txBody>
                  <a:tcPr marL="42331" marR="42331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Логическая завершённость</a:t>
                      </a:r>
                    </a:p>
                  </a:txBody>
                  <a:tcPr marL="42331" marR="42331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самостоятельность</a:t>
                      </a:r>
                    </a:p>
                  </a:txBody>
                  <a:tcPr marL="42331" marR="42331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537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54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0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39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85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1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9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8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54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9</a:t>
                      </a: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0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39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11</a:t>
                      </a: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77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12</a:t>
                      </a: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31" marR="42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14290"/>
            <a:ext cx="8534400" cy="9906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/>
              <a:t>Методика интерпретации результатов обследования и определения уровня речевого развития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14282" y="1857364"/>
            <a:ext cx="892971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Обследование проводится по предложенной схеме (</a:t>
            </a:r>
            <a:r>
              <a:rPr lang="ru-RU" dirty="0" err="1"/>
              <a:t>стимульный</a:t>
            </a:r>
            <a:r>
              <a:rPr lang="ru-RU" dirty="0"/>
              <a:t> материал прилагается) и составляются индивидуальные протоколы обследования (на каждого ребёнка). Результаты выполнения тестов оцениваются по трёхбалльной системе: 3 балла (высокий уровень) – очень хорошо (+++);</a:t>
            </a:r>
            <a:br>
              <a:rPr lang="ru-RU" dirty="0"/>
            </a:br>
            <a:r>
              <a:rPr lang="ru-RU" dirty="0"/>
              <a:t>                                             2 балла (средний уровень) – с недочётами (++) ; </a:t>
            </a:r>
            <a:br>
              <a:rPr lang="ru-RU" dirty="0"/>
            </a:br>
            <a:r>
              <a:rPr lang="ru-RU" dirty="0"/>
              <a:t>                                             1 балл (низкий уровень) – со значительными недочётами (+) ;</a:t>
            </a:r>
            <a:br>
              <a:rPr lang="ru-RU" dirty="0"/>
            </a:br>
            <a:r>
              <a:rPr lang="ru-RU" dirty="0"/>
              <a:t>         В итоговой таблице, путём получения среднего арифметического значения по всем семи разделам (моторика, психологическая база речи, звукопроизношение, лексика, грамматика, фонематические процессы, связная речь), определяется уровень речевого развития (по пятибалльной системе):</a:t>
            </a:r>
            <a:br>
              <a:rPr lang="ru-RU" dirty="0"/>
            </a:br>
            <a:r>
              <a:rPr lang="ru-RU" dirty="0"/>
              <a:t>1 – 1,3 -  низкий уровень</a:t>
            </a:r>
            <a:br>
              <a:rPr lang="ru-RU" dirty="0"/>
            </a:br>
            <a:r>
              <a:rPr lang="ru-RU" dirty="0"/>
              <a:t>1,4 – 1,8 – ниже среднего</a:t>
            </a:r>
            <a:br>
              <a:rPr lang="ru-RU" dirty="0"/>
            </a:br>
            <a:r>
              <a:rPr lang="ru-RU" dirty="0"/>
              <a:t>1,9 – 2,3 – средний уровень</a:t>
            </a:r>
            <a:br>
              <a:rPr lang="ru-RU" dirty="0"/>
            </a:br>
            <a:r>
              <a:rPr lang="ru-RU" dirty="0"/>
              <a:t>2,4 – 2,8 – выше среднего</a:t>
            </a:r>
            <a:br>
              <a:rPr lang="ru-RU" dirty="0"/>
            </a:br>
            <a:r>
              <a:rPr lang="ru-RU" dirty="0"/>
              <a:t>2,9 – 3 – высокий уровень</a:t>
            </a:r>
            <a:br>
              <a:rPr lang="ru-RU" dirty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бычная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Обычная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93</TotalTime>
  <Words>594</Words>
  <Application>Microsoft Office PowerPoint</Application>
  <PresentationFormat>Экран (4:3)</PresentationFormat>
  <Paragraphs>128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Обычная</vt:lpstr>
      <vt:lpstr>Программа подготовки к обучению грамоте старших дошкольников с нарушениями речи, занимающихся на логопункте в ДОУ               общеразвивающего вида</vt:lpstr>
      <vt:lpstr>Программа является составленной на основе программ:</vt:lpstr>
      <vt:lpstr>Цели и задачи программы</vt:lpstr>
      <vt:lpstr>Принципы:</vt:lpstr>
      <vt:lpstr>Ожидаемые результаты:</vt:lpstr>
      <vt:lpstr>Методы отслеживания эффективности программы.</vt:lpstr>
      <vt:lpstr>Слайд 7</vt:lpstr>
      <vt:lpstr>Слайд 8</vt:lpstr>
      <vt:lpstr>Методика интерпретации результатов обследования и определения уровня речевого развития</vt:lpstr>
      <vt:lpstr>Слайд 10</vt:lpstr>
      <vt:lpstr>Стимульный картинный материал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Природосообразные закономерности в освоении грамоты:</vt:lpstr>
      <vt:lpstr>Игровые пособия для реализации программы</vt:lpstr>
      <vt:lpstr>Система игровых упражнений с кубиками</vt:lpstr>
      <vt:lpstr>Тетрадь для печатания</vt:lpstr>
      <vt:lpstr>Работы детей в тетради</vt:lpstr>
      <vt:lpstr>«Лента букв» В.Г. Горецкого</vt:lpstr>
      <vt:lpstr> «Звуковая линейка»</vt:lpstr>
      <vt:lpstr>Результаты сравнительной диагностики</vt:lpstr>
      <vt:lpstr>Литература:</vt:lpstr>
      <vt:lpstr>Слайд 30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Программа подготовки к обучению грамоте старших дошкольников с нарушениями речи, занимающихся на логопункте в ДОУ               общеразвивающего вида</dc:title>
  <dc:creator>Инна</dc:creator>
  <cp:lastModifiedBy>Инна</cp:lastModifiedBy>
  <cp:revision>11</cp:revision>
  <dcterms:created xsi:type="dcterms:W3CDTF">2016-02-03T15:20:51Z</dcterms:created>
  <dcterms:modified xsi:type="dcterms:W3CDTF">2017-03-19T02:14:33Z</dcterms:modified>
</cp:coreProperties>
</file>