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CD0E6-D1E4-4EC5-A809-12D06D736057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26DE7-D6FF-4C34-8B8A-F29AC28FD69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26DE7-D6FF-4C34-8B8A-F29AC28FD690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F43A197-A178-493B-AB78-7D9AF3C5AB86}" type="datetimeFigureOut">
              <a:rPr lang="ru-RU" smtClean="0"/>
              <a:t>16.02.2011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B07A5B-CD3D-4D99-B421-A033954AF0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7772400" cy="1470025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Причины речевой патологии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857496"/>
            <a:ext cx="8358246" cy="3395674"/>
          </a:xfrm>
        </p:spPr>
        <p:txBody>
          <a:bodyPr vert="vert270">
            <a:normAutofit/>
          </a:bodyPr>
          <a:lstStyle/>
          <a:p>
            <a:pPr algn="l"/>
            <a:r>
              <a:rPr lang="ru-RU" sz="2000" dirty="0" smtClean="0">
                <a:solidFill>
                  <a:schemeClr val="accent3"/>
                </a:solidFill>
              </a:rPr>
              <a:t>    Нарушения </a:t>
            </a:r>
            <a:r>
              <a:rPr lang="ru-RU" sz="2000" dirty="0" err="1" smtClean="0">
                <a:solidFill>
                  <a:schemeClr val="accent3"/>
                </a:solidFill>
              </a:rPr>
              <a:t>развититя</a:t>
            </a:r>
            <a:r>
              <a:rPr lang="ru-RU" sz="2000" dirty="0" smtClean="0">
                <a:solidFill>
                  <a:schemeClr val="accent3"/>
                </a:solidFill>
              </a:rPr>
              <a:t/>
            </a:r>
            <a:br>
              <a:rPr lang="ru-RU" sz="2000" dirty="0" smtClean="0">
                <a:solidFill>
                  <a:schemeClr val="accent3"/>
                </a:solidFill>
              </a:rPr>
            </a:br>
            <a:r>
              <a:rPr lang="ru-RU" sz="2000" dirty="0" smtClean="0">
                <a:solidFill>
                  <a:schemeClr val="accent3"/>
                </a:solidFill>
              </a:rPr>
              <a:t>                плода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</a:t>
            </a:r>
            <a:r>
              <a:rPr lang="ru-RU" sz="2000" dirty="0" smtClean="0">
                <a:solidFill>
                  <a:schemeClr val="accent3"/>
                </a:solidFill>
              </a:rPr>
              <a:t>родовые травмы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</a:t>
            </a:r>
            <a:r>
              <a:rPr lang="ru-RU" sz="2000" dirty="0" err="1" smtClean="0">
                <a:solidFill>
                  <a:schemeClr val="accent3"/>
                </a:solidFill>
              </a:rPr>
              <a:t>травмы</a:t>
            </a:r>
            <a:r>
              <a:rPr lang="ru-RU" sz="2000" dirty="0" smtClean="0">
                <a:solidFill>
                  <a:schemeClr val="accent3"/>
                </a:solidFill>
              </a:rPr>
              <a:t>  головы</a:t>
            </a:r>
            <a:endParaRPr lang="ru-RU" sz="2000" dirty="0">
              <a:solidFill>
                <a:schemeClr val="accent3"/>
              </a:solidFill>
            </a:endParaRPr>
          </a:p>
          <a:p>
            <a:endParaRPr lang="ru-RU" dirty="0" smtClean="0"/>
          </a:p>
          <a:p>
            <a:pPr algn="l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3"/>
                </a:solidFill>
              </a:rPr>
              <a:t>                соматическая</a:t>
            </a:r>
            <a:br>
              <a:rPr lang="ru-RU" sz="2000" dirty="0" smtClean="0">
                <a:solidFill>
                  <a:schemeClr val="accent3"/>
                </a:solidFill>
              </a:rPr>
            </a:br>
            <a:r>
              <a:rPr lang="ru-RU" sz="2000" dirty="0" smtClean="0">
                <a:solidFill>
                  <a:schemeClr val="accent3"/>
                </a:solidFill>
              </a:rPr>
              <a:t>               </a:t>
            </a:r>
            <a:r>
              <a:rPr lang="ru-RU" sz="2000" dirty="0" err="1" smtClean="0">
                <a:solidFill>
                  <a:schemeClr val="accent3"/>
                </a:solidFill>
              </a:rPr>
              <a:t>ослабленность</a:t>
            </a:r>
            <a:r>
              <a:rPr lang="ru-RU" sz="2000" dirty="0" smtClean="0">
                <a:solidFill>
                  <a:schemeClr val="accent3"/>
                </a:solidFill>
              </a:rPr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3"/>
                </a:solidFill>
              </a:rPr>
              <a:t/>
            </a:r>
            <a:br>
              <a:rPr lang="ru-RU" sz="2000" dirty="0" smtClean="0">
                <a:solidFill>
                  <a:schemeClr val="accent3"/>
                </a:solidFill>
              </a:rPr>
            </a:br>
            <a:r>
              <a:rPr lang="ru-RU" sz="2000" dirty="0" smtClean="0">
                <a:solidFill>
                  <a:schemeClr val="accent3"/>
                </a:solidFill>
              </a:rPr>
              <a:t>      социально-бытовые</a:t>
            </a:r>
            <a:br>
              <a:rPr lang="ru-RU" sz="2000" dirty="0" smtClean="0">
                <a:solidFill>
                  <a:schemeClr val="accent3"/>
                </a:solidFill>
              </a:rPr>
            </a:br>
            <a:r>
              <a:rPr lang="ru-RU" sz="2000" dirty="0" smtClean="0">
                <a:solidFill>
                  <a:schemeClr val="accent3"/>
                </a:solidFill>
              </a:rPr>
              <a:t>                 условия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H="1">
            <a:off x="4750595" y="2035959"/>
            <a:ext cx="1071570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6322231" y="1964521"/>
            <a:ext cx="1000132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3286910" y="2285198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2000232" y="2214554"/>
            <a:ext cx="928694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857224" y="2000240"/>
            <a:ext cx="857256" cy="5715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214422"/>
            <a:ext cx="7421524" cy="394348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Механизмы возникновения речевых нарушений: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428596" y="1785926"/>
            <a:ext cx="8286808" cy="4760627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                           </a:t>
            </a:r>
            <a:r>
              <a:rPr lang="ru-RU" b="1" dirty="0" smtClean="0">
                <a:solidFill>
                  <a:schemeClr val="accent3"/>
                </a:solidFill>
              </a:rPr>
              <a:t>1. Гипоксия плода</a:t>
            </a: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       </a:t>
            </a:r>
            <a:r>
              <a:rPr lang="ru-RU" dirty="0" smtClean="0">
                <a:solidFill>
                  <a:schemeClr val="accent3"/>
                </a:solidFill>
              </a:rPr>
              <a:t>Резкое нарушение мозгового кровообращения</a:t>
            </a: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             </a:t>
            </a:r>
            <a:r>
              <a:rPr lang="ru-RU" dirty="0" smtClean="0">
                <a:solidFill>
                  <a:schemeClr val="accent3"/>
                </a:solidFill>
              </a:rPr>
              <a:t>Гибель клеток коры головного мозга</a:t>
            </a: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                   </a:t>
            </a:r>
            <a:r>
              <a:rPr lang="ru-RU" dirty="0" smtClean="0">
                <a:solidFill>
                  <a:schemeClr val="accent3"/>
                </a:solidFill>
              </a:rPr>
              <a:t>Поражение речевых зон коры</a:t>
            </a: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                  </a:t>
            </a:r>
            <a:r>
              <a:rPr lang="ru-RU" dirty="0" smtClean="0">
                <a:solidFill>
                  <a:schemeClr val="accent3"/>
                </a:solidFill>
              </a:rPr>
              <a:t>Расстройство речевой функции</a:t>
            </a:r>
            <a:endParaRPr lang="ru-RU" dirty="0">
              <a:solidFill>
                <a:schemeClr val="accent3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4179885" y="2392355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4179885" y="3321049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4215604" y="4285462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4215604" y="521415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71802" y="214290"/>
            <a:ext cx="2928958" cy="86294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accent3"/>
                </a:solidFill>
              </a:rPr>
              <a:t>2. Родовая травма</a:t>
            </a:r>
            <a:endParaRPr lang="ru-RU" sz="2000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714488"/>
            <a:ext cx="8143932" cy="5357850"/>
          </a:xfrm>
        </p:spPr>
        <p:txBody>
          <a:bodyPr/>
          <a:lstStyle/>
          <a:p>
            <a:pPr algn="l"/>
            <a:r>
              <a:rPr lang="ru-RU" dirty="0" smtClean="0"/>
              <a:t>                    </a:t>
            </a:r>
            <a:r>
              <a:rPr lang="ru-RU" dirty="0" smtClean="0">
                <a:solidFill>
                  <a:schemeClr val="accent3"/>
                </a:solidFill>
              </a:rPr>
              <a:t>Смещение шейных позвонков </a:t>
            </a: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r>
              <a:rPr lang="ru-RU" dirty="0" smtClean="0">
                <a:solidFill>
                  <a:schemeClr val="accent3"/>
                </a:solidFill>
              </a:rPr>
              <a:t>Хроническая недостаточность мозгового кровообращения</a:t>
            </a: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r>
              <a:rPr lang="ru-RU" dirty="0" smtClean="0">
                <a:solidFill>
                  <a:schemeClr val="accent3"/>
                </a:solidFill>
              </a:rPr>
              <a:t>            Расстройство функций головного мозга</a:t>
            </a: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r>
              <a:rPr lang="ru-RU" dirty="0" smtClean="0">
                <a:solidFill>
                  <a:schemeClr val="accent3"/>
                </a:solidFill>
              </a:rPr>
              <a:t>  Нарушение речевой памяти, внимания, </a:t>
            </a:r>
            <a:r>
              <a:rPr lang="ru-RU" dirty="0" err="1" smtClean="0">
                <a:solidFill>
                  <a:schemeClr val="accent3"/>
                </a:solidFill>
              </a:rPr>
              <a:t>обучаемости</a:t>
            </a:r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r>
              <a:rPr lang="ru-RU" dirty="0" smtClean="0">
                <a:solidFill>
                  <a:schemeClr val="accent3"/>
                </a:solidFill>
              </a:rPr>
              <a:t>                            Расстройство речи</a:t>
            </a:r>
          </a:p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>
            <a:off x="4143372" y="142873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4143372" y="235743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107653" y="3250405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107653" y="4179099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107653" y="5107793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1670" y="714356"/>
            <a:ext cx="4849756" cy="50575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accent3"/>
                </a:solidFill>
              </a:rPr>
              <a:t>3. </a:t>
            </a:r>
            <a:r>
              <a:rPr lang="en-US" sz="2000" dirty="0" smtClean="0">
                <a:solidFill>
                  <a:schemeClr val="accent3"/>
                </a:solidFill>
              </a:rPr>
              <a:t>”</a:t>
            </a:r>
            <a:r>
              <a:rPr lang="ru-RU" sz="2000" dirty="0" smtClean="0">
                <a:solidFill>
                  <a:schemeClr val="accent3"/>
                </a:solidFill>
              </a:rPr>
              <a:t>Цепочка детских инфекций</a:t>
            </a:r>
            <a:r>
              <a:rPr lang="en-US" sz="2000" dirty="0" smtClean="0">
                <a:solidFill>
                  <a:schemeClr val="accent3"/>
                </a:solidFill>
              </a:rPr>
              <a:t>”</a:t>
            </a:r>
            <a:endParaRPr lang="ru-RU" sz="2000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8286808" cy="5286412"/>
          </a:xfrm>
        </p:spPr>
        <p:txBody>
          <a:bodyPr/>
          <a:lstStyle/>
          <a:p>
            <a:pPr algn="l"/>
            <a:r>
              <a:rPr lang="ru-RU" dirty="0" smtClean="0"/>
              <a:t>                         </a:t>
            </a:r>
            <a:r>
              <a:rPr lang="ru-RU" dirty="0" smtClean="0">
                <a:solidFill>
                  <a:schemeClr val="accent3"/>
                </a:solidFill>
              </a:rPr>
              <a:t>Ослабление иммунитета </a:t>
            </a: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r>
              <a:rPr lang="ru-RU" dirty="0" smtClean="0">
                <a:solidFill>
                  <a:schemeClr val="accent3"/>
                </a:solidFill>
              </a:rPr>
              <a:t>                         Высокая заболеваемость</a:t>
            </a: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r>
              <a:rPr lang="ru-RU" dirty="0" smtClean="0">
                <a:solidFill>
                  <a:schemeClr val="accent3"/>
                </a:solidFill>
              </a:rPr>
              <a:t>                    Общее ослабление организма</a:t>
            </a: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r>
              <a:rPr lang="ru-RU" dirty="0" smtClean="0">
                <a:solidFill>
                  <a:schemeClr val="accent3"/>
                </a:solidFill>
              </a:rPr>
              <a:t>                 Задержка психомоторного развития</a:t>
            </a: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r>
              <a:rPr lang="ru-RU" dirty="0" smtClean="0">
                <a:solidFill>
                  <a:schemeClr val="accent3"/>
                </a:solidFill>
              </a:rPr>
              <a:t>                       Вторичная задержка речи</a:t>
            </a:r>
          </a:p>
          <a:p>
            <a:pPr algn="l"/>
            <a:endParaRPr lang="ru-RU" dirty="0" smtClean="0">
              <a:solidFill>
                <a:schemeClr val="accent3"/>
              </a:solidFill>
            </a:endParaRP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4036215" y="1607331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036215" y="2464587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4036215" y="3393281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036215" y="4321975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000496" y="521495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8286808" cy="18288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Как снизить риск возникновения речевых нарушений?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143116"/>
            <a:ext cx="8286808" cy="4357718"/>
          </a:xfrm>
        </p:spPr>
        <p:txBody>
          <a:bodyPr/>
          <a:lstStyle/>
          <a:p>
            <a:pPr marL="493776" indent="-457200" algn="l"/>
            <a:r>
              <a:rPr lang="ru-RU" b="1" dirty="0" smtClean="0">
                <a:solidFill>
                  <a:schemeClr val="accent3"/>
                </a:solidFill>
              </a:rPr>
              <a:t>1. Профилактика: </a:t>
            </a:r>
          </a:p>
          <a:p>
            <a:pPr marL="493776" indent="-457200" algn="l"/>
            <a:r>
              <a:rPr lang="ru-RU" dirty="0" smtClean="0">
                <a:solidFill>
                  <a:schemeClr val="accent3"/>
                </a:solidFill>
              </a:rPr>
              <a:t>а) улучшение состояния здоровья будущих матерей</a:t>
            </a:r>
          </a:p>
          <a:p>
            <a:pPr marL="493776" indent="-457200" algn="l"/>
            <a:r>
              <a:rPr lang="ru-RU" dirty="0" smtClean="0">
                <a:solidFill>
                  <a:schemeClr val="accent3"/>
                </a:solidFill>
              </a:rPr>
              <a:t>б) снижение количества родовых травм у детей</a:t>
            </a:r>
          </a:p>
          <a:p>
            <a:pPr marL="493776" indent="-457200" algn="l"/>
            <a:r>
              <a:rPr lang="ru-RU" dirty="0" smtClean="0">
                <a:solidFill>
                  <a:schemeClr val="accent3"/>
                </a:solidFill>
              </a:rPr>
              <a:t>в) повышение иммунитета детей</a:t>
            </a:r>
          </a:p>
          <a:p>
            <a:pPr marL="493776" indent="-457200" algn="l"/>
            <a:r>
              <a:rPr lang="ru-RU" dirty="0" smtClean="0">
                <a:solidFill>
                  <a:schemeClr val="accent3"/>
                </a:solidFill>
              </a:rPr>
              <a:t>г) ранняя логопедическая диагностика</a:t>
            </a:r>
          </a:p>
          <a:p>
            <a:pPr marL="493776" indent="-457200" algn="l"/>
            <a:r>
              <a:rPr lang="ru-RU" b="1" dirty="0" smtClean="0">
                <a:solidFill>
                  <a:schemeClr val="accent3"/>
                </a:solidFill>
              </a:rPr>
              <a:t>2. Комплексный подход к коррекции речевых нарушений:</a:t>
            </a:r>
          </a:p>
          <a:p>
            <a:pPr marL="493776" indent="-457200" algn="l"/>
            <a:r>
              <a:rPr lang="ru-RU" dirty="0" smtClean="0">
                <a:solidFill>
                  <a:schemeClr val="accent3"/>
                </a:solidFill>
              </a:rPr>
              <a:t>а) проведение логопедических занятий</a:t>
            </a:r>
          </a:p>
          <a:p>
            <a:pPr marL="493776" indent="-457200" algn="l"/>
            <a:r>
              <a:rPr lang="ru-RU" dirty="0" smtClean="0">
                <a:solidFill>
                  <a:schemeClr val="accent3"/>
                </a:solidFill>
              </a:rPr>
              <a:t>б) </a:t>
            </a:r>
            <a:r>
              <a:rPr lang="ru-RU" dirty="0" err="1" smtClean="0">
                <a:solidFill>
                  <a:schemeClr val="accent3"/>
                </a:solidFill>
              </a:rPr>
              <a:t>нейродиетология</a:t>
            </a:r>
            <a:r>
              <a:rPr lang="ru-RU" dirty="0" smtClean="0">
                <a:solidFill>
                  <a:schemeClr val="accent3"/>
                </a:solidFill>
              </a:rPr>
              <a:t>: регулярное применение витаминно-минеральных комплексов в сочетании с биологически активными веществами </a:t>
            </a:r>
          </a:p>
          <a:p>
            <a:pPr marL="493776" indent="-457200" algn="l"/>
            <a:r>
              <a:rPr lang="ru-RU" dirty="0" smtClean="0">
                <a:solidFill>
                  <a:schemeClr val="accent3"/>
                </a:solidFill>
              </a:rPr>
              <a:t>в) укрепление соматического здоровья ребёнка</a:t>
            </a:r>
          </a:p>
          <a:p>
            <a:pPr marL="493776" indent="-457200" algn="l"/>
            <a:endParaRPr lang="ru-RU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256"/>
            <a:ext cx="8329642" cy="153447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3"/>
                </a:solidFill>
              </a:rPr>
              <a:t>Комплекс минералов </a:t>
            </a:r>
            <a:r>
              <a:rPr lang="ru-RU" sz="2000" dirty="0" smtClean="0">
                <a:solidFill>
                  <a:schemeClr val="accent3"/>
                </a:solidFill>
              </a:rPr>
              <a:t>с лецитином</a:t>
            </a:r>
            <a:r>
              <a:rPr lang="ru-RU" sz="2000" dirty="0" smtClean="0">
                <a:solidFill>
                  <a:schemeClr val="accent3"/>
                </a:solidFill>
              </a:rPr>
              <a:t>. Нормализует работу нервной и </a:t>
            </a:r>
            <a:r>
              <a:rPr lang="ru-RU" sz="2000" dirty="0" err="1" smtClean="0">
                <a:solidFill>
                  <a:schemeClr val="accent3"/>
                </a:solidFill>
              </a:rPr>
              <a:t>сердечно-сосудистой</a:t>
            </a:r>
            <a:r>
              <a:rPr lang="ru-RU" sz="2000" dirty="0" smtClean="0">
                <a:solidFill>
                  <a:schemeClr val="accent3"/>
                </a:solidFill>
              </a:rPr>
              <a:t> системы. Улучшает память, внимание.</a:t>
            </a:r>
            <a:endParaRPr lang="ru-RU" sz="2000" dirty="0">
              <a:solidFill>
                <a:schemeClr val="accent3"/>
              </a:solidFill>
            </a:endParaRPr>
          </a:p>
        </p:txBody>
      </p:sp>
      <p:pic>
        <p:nvPicPr>
          <p:cNvPr id="4" name="Содержимое 3" descr="46e31d9acf53a18beaaec10e1e56de5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642918"/>
            <a:ext cx="5357850" cy="4018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643446"/>
            <a:ext cx="8258204" cy="1391594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accent3"/>
                </a:solidFill>
              </a:rPr>
              <a:t>Комплекс витаминов с лецитином. Улучшает деятельность мозга. Рекомендуется при заболеваниях центральной и </a:t>
            </a:r>
            <a:r>
              <a:rPr lang="ru-RU" sz="2200" dirty="0" smtClean="0">
                <a:solidFill>
                  <a:schemeClr val="accent3"/>
                </a:solidFill>
              </a:rPr>
              <a:t>периферической </a:t>
            </a:r>
            <a:r>
              <a:rPr lang="ru-RU" sz="2200" dirty="0" smtClean="0">
                <a:solidFill>
                  <a:schemeClr val="accent3"/>
                </a:solidFill>
              </a:rPr>
              <a:t>нервной системы</a:t>
            </a:r>
            <a:endParaRPr lang="ru-RU" sz="2200" dirty="0"/>
          </a:p>
        </p:txBody>
      </p:sp>
      <p:pic>
        <p:nvPicPr>
          <p:cNvPr id="4" name="Содержимое 3" descr="9175dd05c23b1d40a61ec15d1191542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500042"/>
            <a:ext cx="5545977" cy="4159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2500306"/>
            <a:ext cx="5257808" cy="224885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3"/>
                </a:solidFill>
              </a:rPr>
              <a:t>Источник энергии организма, строительный материал клеток мозга, регулирует нервную и психическую деятельность, укрепляет иммунитет, участвует в образовании гормонов, нормализует жировой обмен.</a:t>
            </a:r>
            <a:endParaRPr lang="ru-RU" sz="2000" dirty="0">
              <a:solidFill>
                <a:schemeClr val="accent3"/>
              </a:solidFill>
            </a:endParaRPr>
          </a:p>
        </p:txBody>
      </p:sp>
      <p:pic>
        <p:nvPicPr>
          <p:cNvPr id="4" name="Содержимое 3" descr="8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428604"/>
            <a:ext cx="3090083" cy="551800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3"/>
                </a:solidFill>
              </a:rPr>
              <a:t>Л</a:t>
            </a:r>
            <a:r>
              <a:rPr lang="ru-RU" sz="2000" dirty="0" smtClean="0">
                <a:solidFill>
                  <a:schemeClr val="accent3"/>
                </a:solidFill>
              </a:rPr>
              <a:t>ьняное масло -  источник незаменимых полиненасыщенных жирных кислот – Омега-3 и Омега-6. </a:t>
            </a:r>
            <a:endParaRPr lang="ru-RU" sz="2000" dirty="0">
              <a:solidFill>
                <a:schemeClr val="accent3"/>
              </a:solidFill>
            </a:endParaRPr>
          </a:p>
        </p:txBody>
      </p:sp>
      <p:pic>
        <p:nvPicPr>
          <p:cNvPr id="4" name="Содержимое 3" descr="masl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500174"/>
            <a:ext cx="3536179" cy="2571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86322"/>
            <a:ext cx="8183880" cy="124871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3"/>
                </a:solidFill>
              </a:rPr>
              <a:t>Натуральный препарат растительного происхождения для эффективного выведения паразитов (простейших и гельминтов) из организма</a:t>
            </a:r>
            <a:endParaRPr lang="ru-RU" sz="2000" dirty="0">
              <a:solidFill>
                <a:schemeClr val="accent3"/>
              </a:solidFill>
            </a:endParaRPr>
          </a:p>
        </p:txBody>
      </p:sp>
      <p:pic>
        <p:nvPicPr>
          <p:cNvPr id="4" name="Содержимое 3" descr="14382-1-bi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571480"/>
            <a:ext cx="3133889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171</TotalTime>
  <Words>249</Words>
  <Application>Microsoft Office PowerPoint</Application>
  <PresentationFormat>Экран (4:3)</PresentationFormat>
  <Paragraphs>69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Причины речевой патологии</vt:lpstr>
      <vt:lpstr>Механизмы возникновения речевых нарушений:</vt:lpstr>
      <vt:lpstr>2. Родовая травма</vt:lpstr>
      <vt:lpstr>3. ”Цепочка детских инфекций”</vt:lpstr>
      <vt:lpstr>Как снизить риск возникновения речевых нарушений?</vt:lpstr>
      <vt:lpstr>Комплекс минералов с лецитином. Нормализует работу нервной и сердечно-сосудистой системы. Улучшает память, внимание.</vt:lpstr>
      <vt:lpstr>Комплекс витаминов с лецитином. Улучшает деятельность мозга. Рекомендуется при заболеваниях центральной и периферической нервной системы</vt:lpstr>
      <vt:lpstr>Источник энергии организма, строительный материал клеток мозга, регулирует нервную и психическую деятельность, укрепляет иммунитет, участвует в образовании гормонов, нормализует жировой обмен.</vt:lpstr>
      <vt:lpstr>Льняное масло -  источник незаменимых полиненасыщенных жирных кислот – Омега-3 и Омега-6. </vt:lpstr>
      <vt:lpstr>Натуральный препарат растительного происхождения для эффективного выведения паразитов (простейших и гельминтов) из организма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Причины речевой патологии</dc:title>
  <dc:creator>Алексей</dc:creator>
  <cp:lastModifiedBy>Алексей</cp:lastModifiedBy>
  <cp:revision>18</cp:revision>
  <dcterms:created xsi:type="dcterms:W3CDTF">2011-02-16T13:49:24Z</dcterms:created>
  <dcterms:modified xsi:type="dcterms:W3CDTF">2011-02-16T16:40:52Z</dcterms:modified>
</cp:coreProperties>
</file>