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FBCD90-F6A7-4CB7-85A0-B249E379D548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8D4369-8D16-4780-BD8F-34B894DD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Пилецкая</a:t>
            </a:r>
            <a:r>
              <a:rPr lang="ru-RU" sz="3200" dirty="0" smtClean="0">
                <a:solidFill>
                  <a:schemeClr val="bg1"/>
                </a:solidFill>
              </a:rPr>
              <a:t> И.г.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Нарушения </a:t>
            </a:r>
            <a:r>
              <a:rPr lang="ru-RU" sz="3200" dirty="0" smtClean="0"/>
              <a:t>письменной речи  и их преодоление у младших школьников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Причины, механизмы возникновения и типология специфических ошибок письма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обозначения мягкости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буквой Ь («</a:t>
            </a:r>
            <a:r>
              <a:rPr lang="ru-RU" dirty="0" err="1" smtClean="0"/>
              <a:t>болшой</a:t>
            </a:r>
            <a:r>
              <a:rPr lang="ru-RU" dirty="0" smtClean="0"/>
              <a:t>», «</a:t>
            </a:r>
            <a:r>
              <a:rPr lang="ru-RU" dirty="0" err="1" smtClean="0"/>
              <a:t>госьти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- гласными второго ряда («</a:t>
            </a:r>
            <a:r>
              <a:rPr lang="ru-RU" dirty="0" err="1" smtClean="0"/>
              <a:t>лубит</a:t>
            </a:r>
            <a:r>
              <a:rPr lang="ru-RU" dirty="0" smtClean="0"/>
              <a:t>», «</a:t>
            </a:r>
            <a:r>
              <a:rPr lang="ru-RU" dirty="0" err="1" smtClean="0"/>
              <a:t>йама</a:t>
            </a:r>
            <a:r>
              <a:rPr lang="ru-RU" dirty="0" smtClean="0"/>
              <a:t>»)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аграмматизмы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 в употреблении предлогов</a:t>
            </a:r>
            <a:br>
              <a:rPr lang="ru-RU" dirty="0" smtClean="0"/>
            </a:br>
            <a:r>
              <a:rPr lang="ru-RU" dirty="0" smtClean="0"/>
              <a:t> («</a:t>
            </a:r>
            <a:r>
              <a:rPr lang="ru-RU" dirty="0" err="1" smtClean="0"/>
              <a:t>влесу</a:t>
            </a:r>
            <a:r>
              <a:rPr lang="ru-RU" dirty="0" smtClean="0"/>
              <a:t>», «у ехал», «вызвал доске»)</a:t>
            </a:r>
            <a:br>
              <a:rPr lang="ru-RU" dirty="0" smtClean="0"/>
            </a:br>
            <a:r>
              <a:rPr lang="ru-RU" dirty="0" smtClean="0"/>
              <a:t>- нарушения управления</a:t>
            </a:r>
          </a:p>
          <a:p>
            <a:r>
              <a:rPr lang="ru-RU" dirty="0" smtClean="0"/>
              <a:t> («на ветки деревьях», «девушка была румяной, гладко причёсана»)</a:t>
            </a:r>
          </a:p>
          <a:p>
            <a:r>
              <a:rPr lang="ru-RU" dirty="0" smtClean="0"/>
              <a:t>- нарушения согласования</a:t>
            </a:r>
            <a:br>
              <a:rPr lang="ru-RU" dirty="0" smtClean="0"/>
            </a:br>
            <a:r>
              <a:rPr lang="ru-RU" dirty="0" smtClean="0"/>
              <a:t> («большая пятно», «зеленеет всходы»)</a:t>
            </a:r>
            <a:br>
              <a:rPr lang="ru-RU" dirty="0" smtClean="0"/>
            </a:br>
            <a:r>
              <a:rPr lang="ru-RU" dirty="0" smtClean="0"/>
              <a:t>- нарушения словообразования («</a:t>
            </a:r>
            <a:r>
              <a:rPr lang="ru-RU" dirty="0" err="1" smtClean="0"/>
              <a:t>лёдик</a:t>
            </a:r>
            <a:r>
              <a:rPr lang="ru-RU" dirty="0" smtClean="0"/>
              <a:t>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антиципации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Упреждение, предвосхищение:</a:t>
            </a:r>
            <a:br>
              <a:rPr lang="ru-RU" dirty="0" smtClean="0"/>
            </a:br>
            <a:r>
              <a:rPr lang="ru-RU" dirty="0" smtClean="0"/>
              <a:t>«на </a:t>
            </a:r>
            <a:r>
              <a:rPr lang="ru-RU" dirty="0" err="1" smtClean="0"/>
              <a:t>де</a:t>
            </a:r>
            <a:r>
              <a:rPr lang="ru-RU" b="1" dirty="0" err="1" smtClean="0"/>
              <a:t>в</a:t>
            </a:r>
            <a:r>
              <a:rPr lang="ru-RU" dirty="0" err="1" smtClean="0"/>
              <a:t>е</a:t>
            </a:r>
            <a:r>
              <a:rPr lang="ru-RU" b="1" dirty="0" err="1" smtClean="0"/>
              <a:t>в</a:t>
            </a:r>
            <a:r>
              <a:rPr lang="ru-RU" dirty="0" err="1" smtClean="0"/>
              <a:t>ьях</a:t>
            </a:r>
            <a:r>
              <a:rPr lang="ru-RU" dirty="0" smtClean="0"/>
              <a:t>», «</a:t>
            </a:r>
            <a:r>
              <a:rPr lang="ru-RU" b="1" dirty="0" err="1" smtClean="0"/>
              <a:t>д</a:t>
            </a:r>
            <a:r>
              <a:rPr lang="ru-RU" dirty="0" err="1" smtClean="0"/>
              <a:t>о</a:t>
            </a:r>
            <a:r>
              <a:rPr lang="ru-RU" b="1" dirty="0" err="1" smtClean="0"/>
              <a:t>д</a:t>
            </a:r>
            <a:r>
              <a:rPr lang="ru-RU" dirty="0" smtClean="0"/>
              <a:t> крышей»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персеверации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Застревание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dirty="0" err="1" smtClean="0"/>
              <a:t>м</a:t>
            </a:r>
            <a:r>
              <a:rPr lang="ru-RU" dirty="0" err="1" smtClean="0"/>
              <a:t>агази</a:t>
            </a:r>
            <a:r>
              <a:rPr lang="ru-RU" b="1" dirty="0" err="1" smtClean="0"/>
              <a:t>м</a:t>
            </a:r>
            <a:r>
              <a:rPr lang="ru-RU" dirty="0" smtClean="0"/>
              <a:t>», «у </a:t>
            </a:r>
            <a:r>
              <a:rPr lang="ru-RU" b="1" dirty="0" smtClean="0"/>
              <a:t>д</a:t>
            </a:r>
            <a:r>
              <a:rPr lang="ru-RU" dirty="0" smtClean="0"/>
              <a:t>е</a:t>
            </a:r>
            <a:r>
              <a:rPr lang="ru-RU" b="1" dirty="0" smtClean="0"/>
              <a:t>д</a:t>
            </a:r>
            <a:r>
              <a:rPr lang="ru-RU" dirty="0" smtClean="0"/>
              <a:t>а </a:t>
            </a:r>
            <a:r>
              <a:rPr lang="ru-RU" dirty="0" err="1" smtClean="0"/>
              <a:t>Мо</a:t>
            </a:r>
            <a:r>
              <a:rPr lang="ru-RU" b="1" dirty="0" err="1" smtClean="0"/>
              <a:t>д</a:t>
            </a:r>
            <a:r>
              <a:rPr lang="ru-RU" dirty="0" err="1" smtClean="0"/>
              <a:t>оза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476672"/>
          <a:ext cx="7560839" cy="5047488"/>
        </p:xfrm>
        <a:graphic>
          <a:graphicData uri="http://schemas.openxmlformats.org/drawingml/2006/table">
            <a:tbl>
              <a:tblPr/>
              <a:tblGrid>
                <a:gridCol w="386594"/>
                <a:gridCol w="837542"/>
                <a:gridCol w="1008112"/>
                <a:gridCol w="864096"/>
                <a:gridCol w="864096"/>
                <a:gridCol w="1008112"/>
                <a:gridCol w="864096"/>
                <a:gridCol w="841485"/>
                <a:gridCol w="886706"/>
              </a:tblGrid>
              <a:tr h="43580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    Этапы письма: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1.звуко-буквенная символика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2.графическое моделирование</a:t>
                      </a:r>
                      <a:b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 слова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3.реализация  графо-моторной программы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9519"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                            </a:t>
                      </a: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                  </a:t>
                      </a: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Предпосылки     письма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навыки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Графическая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символиза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ция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Осознание звуковой оболочки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Навык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фонемати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ческого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анализа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Сукцессив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ная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слухо-речевая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память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Статичес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кий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пальцевый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праксис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Кинетический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пальце</a:t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вый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праксис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Графо-моторные навыки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операции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Наглядно-образное мышление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Фонемати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ческое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восприятие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Звуковой анализ-синтез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Сравнение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           и 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различение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             </a:t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             </a:t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        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Моторная  </a:t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          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зрелость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Пространственно-временные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ориентировки</a:t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4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способ-</a:t>
                      </a:r>
                      <a:b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b="1" dirty="0" err="1" smtClean="0">
                          <a:latin typeface="Calibri"/>
                          <a:ea typeface="Calibri"/>
                          <a:cs typeface="Times New Roman"/>
                        </a:rPr>
                        <a:t>ности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Интеллек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туальное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  развитие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     Развитие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устной</a:t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           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речи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Установление 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последова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тельности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(сукцессия)</a:t>
                      </a: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Зрительно-</a:t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 моторная </a:t>
                      </a:r>
                      <a:b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координа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ция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34" marR="395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71" name="AutoShape 23"/>
          <p:cNvSpPr>
            <a:spLocks noChangeShapeType="1"/>
          </p:cNvSpPr>
          <p:nvPr/>
        </p:nvSpPr>
        <p:spPr bwMode="auto">
          <a:xfrm>
            <a:off x="5580112" y="908720"/>
            <a:ext cx="2000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8" name="AutoShape 20"/>
          <p:cNvSpPr>
            <a:spLocks noChangeShapeType="1"/>
          </p:cNvSpPr>
          <p:nvPr/>
        </p:nvSpPr>
        <p:spPr bwMode="auto">
          <a:xfrm>
            <a:off x="3635896" y="1052736"/>
            <a:ext cx="1809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70" name="AutoShape 22"/>
          <p:cNvSpPr>
            <a:spLocks noChangeShapeType="1"/>
          </p:cNvSpPr>
          <p:nvPr/>
        </p:nvSpPr>
        <p:spPr bwMode="auto">
          <a:xfrm flipH="1">
            <a:off x="4499992" y="1412776"/>
            <a:ext cx="2571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9" name="AutoShape 21"/>
          <p:cNvSpPr>
            <a:spLocks noChangeShapeType="1"/>
          </p:cNvSpPr>
          <p:nvPr/>
        </p:nvSpPr>
        <p:spPr bwMode="auto">
          <a:xfrm flipH="1">
            <a:off x="5580112" y="980728"/>
            <a:ext cx="1809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4" name="AutoShape 16"/>
          <p:cNvSpPr>
            <a:spLocks noChangeShapeType="1"/>
          </p:cNvSpPr>
          <p:nvPr/>
        </p:nvSpPr>
        <p:spPr bwMode="auto">
          <a:xfrm flipH="1">
            <a:off x="3563888" y="908720"/>
            <a:ext cx="2857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 flipV="1">
            <a:off x="2339752" y="2492896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1" name="AutoShape 13"/>
          <p:cNvSpPr>
            <a:spLocks noChangeShapeType="1"/>
          </p:cNvSpPr>
          <p:nvPr/>
        </p:nvSpPr>
        <p:spPr bwMode="auto">
          <a:xfrm flipV="1">
            <a:off x="6948264" y="1268760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0" name="AutoShape 12"/>
          <p:cNvSpPr>
            <a:spLocks noChangeShapeType="1"/>
          </p:cNvSpPr>
          <p:nvPr/>
        </p:nvSpPr>
        <p:spPr bwMode="auto">
          <a:xfrm flipH="1" flipV="1">
            <a:off x="6012160" y="1268760"/>
            <a:ext cx="9525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5" name="AutoShape 17"/>
          <p:cNvSpPr>
            <a:spLocks noChangeShapeType="1"/>
          </p:cNvSpPr>
          <p:nvPr/>
        </p:nvSpPr>
        <p:spPr bwMode="auto">
          <a:xfrm flipV="1">
            <a:off x="5148064" y="2492896"/>
            <a:ext cx="0" cy="2111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3" name="AutoShape 15"/>
          <p:cNvSpPr>
            <a:spLocks noChangeShapeType="1"/>
          </p:cNvSpPr>
          <p:nvPr/>
        </p:nvSpPr>
        <p:spPr bwMode="auto">
          <a:xfrm flipV="1">
            <a:off x="7812360" y="4221088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7" name="AutoShape 19"/>
          <p:cNvSpPr>
            <a:spLocks noChangeShapeType="1"/>
          </p:cNvSpPr>
          <p:nvPr/>
        </p:nvSpPr>
        <p:spPr bwMode="auto">
          <a:xfrm flipV="1">
            <a:off x="5076056" y="1268760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66" name="AutoShape 18"/>
          <p:cNvSpPr>
            <a:spLocks noChangeShapeType="1"/>
          </p:cNvSpPr>
          <p:nvPr/>
        </p:nvSpPr>
        <p:spPr bwMode="auto">
          <a:xfrm flipV="1">
            <a:off x="4211960" y="4077072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9" name="AutoShape 11"/>
          <p:cNvSpPr>
            <a:spLocks noChangeShapeType="1"/>
          </p:cNvSpPr>
          <p:nvPr/>
        </p:nvSpPr>
        <p:spPr bwMode="auto">
          <a:xfrm flipV="1">
            <a:off x="3347864" y="1268760"/>
            <a:ext cx="9525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8" name="AutoShape 10"/>
          <p:cNvSpPr>
            <a:spLocks noChangeShapeType="1"/>
          </p:cNvSpPr>
          <p:nvPr/>
        </p:nvSpPr>
        <p:spPr bwMode="auto">
          <a:xfrm flipV="1">
            <a:off x="4211960" y="2564904"/>
            <a:ext cx="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7" name="AutoShape 9"/>
          <p:cNvSpPr>
            <a:spLocks noChangeShapeType="1"/>
          </p:cNvSpPr>
          <p:nvPr/>
        </p:nvSpPr>
        <p:spPr bwMode="auto">
          <a:xfrm flipV="1">
            <a:off x="3347864" y="2564904"/>
            <a:ext cx="9525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4" name="AutoShape 6"/>
          <p:cNvSpPr>
            <a:spLocks noChangeShapeType="1"/>
          </p:cNvSpPr>
          <p:nvPr/>
        </p:nvSpPr>
        <p:spPr bwMode="auto">
          <a:xfrm flipV="1">
            <a:off x="7740352" y="2492896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6" name="AutoShape 8"/>
          <p:cNvSpPr>
            <a:spLocks noChangeShapeType="1"/>
          </p:cNvSpPr>
          <p:nvPr/>
        </p:nvSpPr>
        <p:spPr bwMode="auto">
          <a:xfrm flipV="1">
            <a:off x="7812360" y="1268760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5" name="AutoShape 7"/>
          <p:cNvSpPr>
            <a:spLocks noChangeShapeType="1"/>
          </p:cNvSpPr>
          <p:nvPr/>
        </p:nvSpPr>
        <p:spPr bwMode="auto">
          <a:xfrm flipV="1">
            <a:off x="6516216" y="2708920"/>
            <a:ext cx="0" cy="885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3" name="AutoShape 5"/>
          <p:cNvSpPr>
            <a:spLocks noChangeShapeType="1"/>
          </p:cNvSpPr>
          <p:nvPr/>
        </p:nvSpPr>
        <p:spPr bwMode="auto">
          <a:xfrm flipV="1">
            <a:off x="2339752" y="1268760"/>
            <a:ext cx="9525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2" name="AutoShape 4"/>
          <p:cNvSpPr>
            <a:spLocks noChangeShapeType="1"/>
          </p:cNvSpPr>
          <p:nvPr/>
        </p:nvSpPr>
        <p:spPr bwMode="auto">
          <a:xfrm flipV="1">
            <a:off x="3347864" y="4077072"/>
            <a:ext cx="19050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 flipH="1" flipV="1">
            <a:off x="5148064" y="4149080"/>
            <a:ext cx="9525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0" name="AutoShape 2"/>
          <p:cNvSpPr>
            <a:spLocks noChangeShapeType="1"/>
          </p:cNvSpPr>
          <p:nvPr/>
        </p:nvSpPr>
        <p:spPr bwMode="auto">
          <a:xfrm flipV="1">
            <a:off x="4139952" y="1268760"/>
            <a:ext cx="9525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51" name="AutoShape 3"/>
          <p:cNvSpPr>
            <a:spLocks noChangeShapeType="1"/>
          </p:cNvSpPr>
          <p:nvPr/>
        </p:nvSpPr>
        <p:spPr bwMode="auto">
          <a:xfrm flipV="1">
            <a:off x="2411760" y="4149080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Функциональная структура психологических механизмов письма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627784" y="2708920"/>
          <a:ext cx="3024336" cy="2142416"/>
        </p:xfrm>
        <a:graphic>
          <a:graphicData uri="http://schemas.openxmlformats.org/drawingml/2006/table">
            <a:tbl>
              <a:tblPr/>
              <a:tblGrid>
                <a:gridCol w="1511683"/>
                <a:gridCol w="1512653"/>
              </a:tblGrid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2000" dirty="0" err="1" smtClean="0">
                          <a:latin typeface="Calibri"/>
                          <a:ea typeface="Calibri"/>
                          <a:cs typeface="Times New Roman"/>
                        </a:rPr>
                        <a:t>артикулема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 графема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b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   фонема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    кинема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71" name="AutoShape 3"/>
          <p:cNvSpPr>
            <a:spLocks noChangeShapeType="1"/>
          </p:cNvSpPr>
          <p:nvPr/>
        </p:nvSpPr>
        <p:spPr bwMode="auto">
          <a:xfrm>
            <a:off x="3995936" y="3212976"/>
            <a:ext cx="3143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0" name="AutoShape 2"/>
          <p:cNvSpPr>
            <a:spLocks noChangeShapeType="1"/>
          </p:cNvSpPr>
          <p:nvPr/>
        </p:nvSpPr>
        <p:spPr bwMode="auto">
          <a:xfrm>
            <a:off x="4932040" y="3573016"/>
            <a:ext cx="95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69" name="AutoShape 1"/>
          <p:cNvSpPr>
            <a:spLocks noChangeShapeType="1"/>
          </p:cNvSpPr>
          <p:nvPr/>
        </p:nvSpPr>
        <p:spPr bwMode="auto">
          <a:xfrm flipH="1">
            <a:off x="3923928" y="4293096"/>
            <a:ext cx="3143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2" name="AutoShape 4"/>
          <p:cNvSpPr>
            <a:spLocks noChangeShapeType="1"/>
          </p:cNvSpPr>
          <p:nvPr/>
        </p:nvSpPr>
        <p:spPr bwMode="auto">
          <a:xfrm flipV="1">
            <a:off x="3275856" y="3573016"/>
            <a:ext cx="0" cy="323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1390219"/>
            <a:ext cx="81667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Процесс письма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обеспечивается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согласованной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работой четырёх анализаторов: 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речедвигательного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речеслухового, зрительного и двигательного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332656"/>
          <a:ext cx="8856984" cy="6588666"/>
        </p:xfrm>
        <a:graphic>
          <a:graphicData uri="http://schemas.openxmlformats.org/drawingml/2006/table">
            <a:tbl>
              <a:tblPr/>
              <a:tblGrid>
                <a:gridCol w="1771277"/>
                <a:gridCol w="1771277"/>
                <a:gridCol w="1771277"/>
                <a:gridCol w="1771277"/>
                <a:gridCol w="1771876"/>
              </a:tblGrid>
              <a:tr h="172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             анализаторы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               речеслуховой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           двигательный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      речедвигательный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             зрительный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1.За что отвечает данный </a:t>
                      </a:r>
                      <a:b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          анализатор?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Звуковой анализ и синтез, способность к распознаванию звуков речи: </a:t>
                      </a:r>
                      <a:r>
                        <a:rPr lang="ru-RU" sz="1100" dirty="0" err="1" smtClean="0">
                          <a:latin typeface="Calibri"/>
                          <a:ea typeface="Calibri"/>
                          <a:cs typeface="Times New Roman"/>
                        </a:rPr>
                        <a:t>гласный-согласный,твёрдый-мягкий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звонкий-глухой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 (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фонема)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Распределение мышечной нагрузки на кисть руки при письме и формирование двигательного образа буквы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(кинема)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Звукопроизношение, качественное проговаривание (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артикулема)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Формирование зрительного образа буквы, различение сходных по виду букв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(графема)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2.Умения необходимые для освоения грамоты, которые формируются при участии данного анализатора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Чёткое различение сходных звуков (повтори: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та-да-та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Выделение первого и последнего звука в слове.</a:t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Определение порядка и количества звуков в словах.</a:t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Синтез звуков речи в целое слово. Отбор картинок с данным звуком в названии.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Правильный захват карандаша, ручки. Раскрашивание рисунков с соблюдением границ. Проведение точных линий, штриховка в определённом направлении, рисование предметов различной формы.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Произношение звуков. Рассказывание.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Чтение.Проговаривание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при письме. Связное высказывание.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Определение предметов по их контурам, деталей изображения. Распределение предметов по величине. Определение пространственного взаиморасположения предметов и их частей.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3. Типы ошибок и нарушений в письме и чтении при недостаточности данного анализатора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Смешение звонких и глухих, твёрдых и мягких  согласных. Пропуски и перестановки букв, слогов.</a:t>
                      </a:r>
                      <a:b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Нарушения границ предложения.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Дрожащие линии, колебание наклона и высоты букв. Нарушение границ строки. Быстрое мышечное утомление. Трудности формирования безотрывного письма. Смешение букв по кинетическому сходству.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Замены, искажения, пропуски звуков, букв. Смешение звуков с-ш, ц-ч,</a:t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з-ж, р-л…Неразборчивая (смазанная) речь. Снижение речевой активности из-за низкой самооценки.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Смешение букв по оптическому сходству. Зеркальное написание букв. Трудности соблюдения строки.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4. Приёмы развития данной анализаторной системы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Развитие слухового внимания ( «Что звучало», «Хлопни, если услышишь»), звукового анализа («Что в начале?», «Где звукживёт?», «Слово рассыпалось», «Чей голосок?»).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Пальчиковые игры и упражнения. Занятия, с активным  участия мышц кисти: лепка, рисование, конструирование, мозаика, аппликация, сортировка мелких предметов.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Консультация психоневролога, логопеда. Исправление и закрепление звуков. Правильный речевой образец окружающих. Выработка речевого самоконтроля.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Упражнение в определении сходства и различия картинок. «Дорисуй предмет». «Чья это тень?»Буквенный конструктор. «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Превращалочка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».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Формирование  предпосылок  письменной  речи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4" y="548680"/>
          <a:ext cx="8928992" cy="6311081"/>
        </p:xfrm>
        <a:graphic>
          <a:graphicData uri="http://schemas.openxmlformats.org/drawingml/2006/table">
            <a:tbl>
              <a:tblPr/>
              <a:tblGrid>
                <a:gridCol w="520136"/>
                <a:gridCol w="689475"/>
                <a:gridCol w="848372"/>
                <a:gridCol w="6871009"/>
              </a:tblGrid>
              <a:tr h="596687">
                <a:tc rowSpan="5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ошибки  звукового  анализа</a:t>
                      </a:r>
                    </a:p>
                  </a:txBody>
                  <a:tcPr marL="17211" marR="172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контаминации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слепление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грубые нарушения языкового анализа-синтеза  и фонемного распознавания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врекепе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тя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в реке Петя, «у  брал» - убрал, 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былето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было  лето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упрощение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структуры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слов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грубое нарушение звукового анализа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щасте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счастье,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дорове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здоровье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перестановки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Нарушение способности к установлению последовательности звуков, слогов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довр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двор,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зымукант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</a:t>
                      </a: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музыкант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2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вставки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Наблюдаются в стечениях согласных и являются следствием призвука при проговаривании таких слов в ходе письма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1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шекола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школа,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девочика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девочка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пропуски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Ученик не вычленяет в составе слова всех его звуковых компонентов. Трудности внимания и звукового анализа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снки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санки,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девча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девочка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598"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Отграничение речевых единиц</a:t>
                      </a:r>
                    </a:p>
                  </a:txBody>
                  <a:tcPr marL="17211" marR="172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слова</a:t>
                      </a: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Нарушение языкового анализа-синтеза </a:t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«кругомтихо» - кругом тихо,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предложения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Нарушение языкового анализа-синтеза. Трудности распределения внимания.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Я купил молоко кот его выпил на полу стояла миска…"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44"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       Смешения   букв</a:t>
                      </a:r>
                    </a:p>
                  </a:txBody>
                  <a:tcPr marL="17211" marR="172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по кинетическому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сходству</a:t>
                      </a: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Слабый контроль  за  ходом двигательных актов в процессе письма (слабое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дифференцировочное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торможение). Слабые связи между звуком и буквой (фонемой и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артикулемой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с одной стороны, и графемой и кинемой с другой стороны)</a:t>
                      </a: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По акустико-артикуляционному  сходству</a:t>
                      </a:r>
                    </a:p>
                  </a:txBody>
                  <a:tcPr marL="17211" marR="172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Аффри</a:t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каты</a:t>
                      </a: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 различения фонем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стущал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роча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ч-щ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чапля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ч-ц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утитель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ч-ть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пцицы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ц-т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куриса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ц-с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Соноры р – л</a:t>
                      </a: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 различения фонем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Ралиса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-Лариса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р-л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 «моля 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солька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»- моя сойка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й-ль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211" marR="17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1187624" y="0"/>
            <a:ext cx="64807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Таблица учёта специфических ошибок письма (причины  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возникновения и примеры проявления).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3" y="332656"/>
          <a:ext cx="8784978" cy="6430059"/>
        </p:xfrm>
        <a:graphic>
          <a:graphicData uri="http://schemas.openxmlformats.org/drawingml/2006/table">
            <a:tbl>
              <a:tblPr/>
              <a:tblGrid>
                <a:gridCol w="630014"/>
                <a:gridCol w="676842"/>
                <a:gridCol w="927919"/>
                <a:gridCol w="959762"/>
                <a:gridCol w="5590441"/>
              </a:tblGrid>
              <a:tr h="781742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b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b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смешения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b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по </a:t>
                      </a:r>
                      <a:r>
                        <a:rPr lang="ru-RU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акустико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артикуляционному сходству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свистящие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шипящие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 различения фонем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шиски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шишки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ш-с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жажгли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зажгли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з-ж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«сётка» - щётка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щ-сь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31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звонкие и глухие парные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согласные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 различения фонем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деди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дети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д-т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узнула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уснула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з-с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пелка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белка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б-п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шуки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жуки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ж-ш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кокда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когда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г-д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фьюга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»- вьюга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в-ф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15">
                <a:tc rowSpan="2" grid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обозначение мягкости согласных</a:t>
                      </a:r>
                    </a:p>
                  </a:txBody>
                  <a:tcPr marL="20993" marR="20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  Буквой  ь</a:t>
                      </a: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Трудности фонемного распознавания. Не усвоены способы обозначения мягкости в русском языке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болшой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госьти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9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гласными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2-ого ряда</a:t>
                      </a: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Не усвоены способы обозначения мягкости в русском языке.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лубит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(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у-ю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),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йама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 - яма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15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           аграмматизмы</a:t>
                      </a:r>
                    </a:p>
                  </a:txBody>
                  <a:tcPr marL="20993" marR="20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             нарушения</a:t>
                      </a:r>
                    </a:p>
                  </a:txBody>
                  <a:tcPr marL="20993" marR="20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употребление предлогов</a:t>
                      </a: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Недоразвитие языкового анализа-синтеза, пространственной ориентировки.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Влесу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стобой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, у ехал, вызвал доске,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управления</a:t>
                      </a: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Лексико-грамматическое недоразвитие устной речи. Сужение объёма оперативной памяти.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на  ветки  деревьях», «по дорожках»,</a:t>
                      </a:r>
                      <a:b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 «девушка была румяной, гладко причёсана»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согласования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Лексико-грамматическое недоразвитие устной речи.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большая пятно», «зеленеет всходы»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словообразования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Недоразвитие языкового анализа-синтеза.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лёдик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рукища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», «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медведин</a:t>
                      </a: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b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89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антиципации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(упреждение, предвосхищение)</a:t>
                      </a: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Слабость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дифференцировочного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торможения. Трудности распределения внимания.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де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ьях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», «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  крышей»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70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персеверации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  (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застревание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Слабость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дифференцировочного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торможения. Трудности распределения внимания. 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агази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», «у 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а 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Мо</a:t>
                      </a:r>
                      <a:r>
                        <a:rPr lang="ru-RU" sz="11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100" i="1" dirty="0" err="1">
                          <a:latin typeface="Times New Roman"/>
                          <a:ea typeface="Times New Roman"/>
                          <a:cs typeface="Times New Roman"/>
                        </a:rPr>
                        <a:t>оза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993" marR="2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звукового анализа: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/>
              <a:t>к</a:t>
            </a:r>
            <a:r>
              <a:rPr lang="ru-RU" dirty="0" smtClean="0"/>
              <a:t>онтаминации («</a:t>
            </a:r>
            <a:r>
              <a:rPr lang="ru-RU" dirty="0" err="1" smtClean="0"/>
              <a:t>врекепе</a:t>
            </a:r>
            <a:r>
              <a:rPr lang="ru-RU" dirty="0" smtClean="0"/>
              <a:t>  </a:t>
            </a:r>
            <a:r>
              <a:rPr lang="ru-RU" dirty="0" err="1" smtClean="0"/>
              <a:t>тя</a:t>
            </a:r>
            <a:r>
              <a:rPr lang="ru-RU" dirty="0" smtClean="0"/>
              <a:t>», «</a:t>
            </a:r>
            <a:r>
              <a:rPr lang="ru-RU" dirty="0" err="1" smtClean="0"/>
              <a:t>былето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- упрощение структуры слова («</a:t>
            </a:r>
            <a:r>
              <a:rPr lang="ru-RU" dirty="0" err="1" smtClean="0"/>
              <a:t>щасте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- перестановки («</a:t>
            </a:r>
            <a:r>
              <a:rPr lang="ru-RU" dirty="0" err="1" smtClean="0"/>
              <a:t>довр</a:t>
            </a:r>
            <a:r>
              <a:rPr lang="ru-RU" dirty="0" smtClean="0"/>
              <a:t>»-двор, «</a:t>
            </a:r>
            <a:r>
              <a:rPr lang="ru-RU" dirty="0" err="1" smtClean="0"/>
              <a:t>зымукант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- вставки («</a:t>
            </a:r>
            <a:r>
              <a:rPr lang="ru-RU" dirty="0" err="1" smtClean="0"/>
              <a:t>шекола</a:t>
            </a:r>
            <a:r>
              <a:rPr lang="ru-RU" dirty="0" smtClean="0"/>
              <a:t>», «</a:t>
            </a:r>
            <a:r>
              <a:rPr lang="ru-RU" dirty="0" err="1" smtClean="0"/>
              <a:t>девочика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- пропуски ( «</a:t>
            </a:r>
            <a:r>
              <a:rPr lang="ru-RU" dirty="0" err="1" smtClean="0"/>
              <a:t>снки</a:t>
            </a:r>
            <a:r>
              <a:rPr lang="ru-RU" dirty="0" smtClean="0"/>
              <a:t>», «</a:t>
            </a:r>
            <a:r>
              <a:rPr lang="ru-RU" dirty="0" err="1" smtClean="0"/>
              <a:t>девча</a:t>
            </a:r>
            <a:r>
              <a:rPr lang="ru-RU" dirty="0" smtClean="0"/>
              <a:t>»-девочка)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Ошибки разграничения речевых единиц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на уровне слова («</a:t>
            </a:r>
            <a:r>
              <a:rPr lang="ru-RU" dirty="0" err="1" smtClean="0"/>
              <a:t>кругомтихо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- на уровне предложения («На полу стояла миска я купил. Молоко кот его выпил»)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Смешение букв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по кинетическому сходству</a:t>
            </a:r>
          </a:p>
          <a:p>
            <a:r>
              <a:rPr lang="ru-RU" dirty="0" smtClean="0"/>
              <a:t>- по оптическому сходству</a:t>
            </a:r>
          </a:p>
          <a:p>
            <a:r>
              <a:rPr lang="ru-RU" dirty="0" smtClean="0"/>
              <a:t>- по акустико-артикуляционному сходству</a:t>
            </a:r>
            <a:br>
              <a:rPr lang="ru-RU" dirty="0" smtClean="0"/>
            </a:br>
            <a:r>
              <a:rPr lang="ru-RU" dirty="0" smtClean="0"/>
              <a:t>(«</a:t>
            </a:r>
            <a:r>
              <a:rPr lang="ru-RU" dirty="0" err="1" smtClean="0"/>
              <a:t>стущал</a:t>
            </a:r>
            <a:r>
              <a:rPr lang="ru-RU" dirty="0" smtClean="0"/>
              <a:t>», «</a:t>
            </a:r>
            <a:r>
              <a:rPr lang="ru-RU" dirty="0" err="1" smtClean="0"/>
              <a:t>чапля</a:t>
            </a:r>
            <a:r>
              <a:rPr lang="ru-RU" dirty="0" smtClean="0"/>
              <a:t>», «</a:t>
            </a:r>
            <a:r>
              <a:rPr lang="ru-RU" dirty="0" err="1" smtClean="0"/>
              <a:t>Ралиса</a:t>
            </a:r>
            <a:r>
              <a:rPr lang="ru-RU" dirty="0" smtClean="0"/>
              <a:t>», «сётка», «</a:t>
            </a:r>
            <a:r>
              <a:rPr lang="ru-RU" dirty="0" err="1" smtClean="0"/>
              <a:t>деди</a:t>
            </a:r>
            <a:r>
              <a:rPr lang="ru-RU" dirty="0" smtClean="0"/>
              <a:t>»)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176</TotalTime>
  <Words>627</Words>
  <Application>Microsoft Office PowerPoint</Application>
  <PresentationFormat>Экран (4:3)</PresentationFormat>
  <Paragraphs>129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Пилецкая И.г. Нарушения письменной речи  и их преодоление у младших школьников</vt:lpstr>
      <vt:lpstr>Слайд 2</vt:lpstr>
      <vt:lpstr>Слайд 3</vt:lpstr>
      <vt:lpstr>Слайд 4</vt:lpstr>
      <vt:lpstr>Слайд 5</vt:lpstr>
      <vt:lpstr>Слайд 6</vt:lpstr>
      <vt:lpstr>Ошибки звукового анализа:</vt:lpstr>
      <vt:lpstr>Ошибки разграничения речевых единиц</vt:lpstr>
      <vt:lpstr>Смешение букв</vt:lpstr>
      <vt:lpstr>Ошибки обозначения мягкости</vt:lpstr>
      <vt:lpstr>аграмматизмы</vt:lpstr>
      <vt:lpstr>антиципации</vt:lpstr>
      <vt:lpstr>персеверации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структура психологических механизмов письма                                                                                                             ( по А.Н. Корневу)</dc:title>
  <dc:creator>Алексей</dc:creator>
  <cp:lastModifiedBy>Инна</cp:lastModifiedBy>
  <cp:revision>18</cp:revision>
  <dcterms:created xsi:type="dcterms:W3CDTF">2011-08-23T05:32:41Z</dcterms:created>
  <dcterms:modified xsi:type="dcterms:W3CDTF">2018-01-29T00:21:20Z</dcterms:modified>
</cp:coreProperties>
</file>