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1" r:id="rId5"/>
    <p:sldId id="262" r:id="rId6"/>
    <p:sldId id="259" r:id="rId7"/>
    <p:sldId id="260"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5CB818E-A9A1-4472-9767-C950840CE063}" type="datetimeFigureOut">
              <a:rPr lang="ru-RU" smtClean="0"/>
              <a:pPr/>
              <a:t>29.01.2018</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0D5CB13-FDEC-47A2-9EA4-8D5961DE76D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5CB818E-A9A1-4472-9767-C950840CE063}" type="datetimeFigureOut">
              <a:rPr lang="ru-RU" smtClean="0"/>
              <a:pPr/>
              <a:t>29.01.2018</a:t>
            </a:fld>
            <a:endParaRPr lang="ru-RU"/>
          </a:p>
        </p:txBody>
      </p:sp>
      <p:sp>
        <p:nvSpPr>
          <p:cNvPr id="27" name="Номер слайда 26"/>
          <p:cNvSpPr>
            <a:spLocks noGrp="1"/>
          </p:cNvSpPr>
          <p:nvPr>
            <p:ph type="sldNum" sz="quarter" idx="11"/>
          </p:nvPr>
        </p:nvSpPr>
        <p:spPr/>
        <p:txBody>
          <a:bodyPr rtlCol="0"/>
          <a:lstStyle/>
          <a:p>
            <a:fld id="{30D5CB13-FDEC-47A2-9EA4-8D5961DE76D2}"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5CB818E-A9A1-4472-9767-C950840CE063}" type="datetimeFigureOut">
              <a:rPr lang="ru-RU" smtClean="0"/>
              <a:pPr/>
              <a:t>29.01.2018</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30D5CB13-FDEC-47A2-9EA4-8D5961DE76D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5CB818E-A9A1-4472-9767-C950840CE063}" type="datetimeFigureOut">
              <a:rPr lang="ru-RU" smtClean="0"/>
              <a:pPr/>
              <a:t>29.01.2018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5CB13-FDEC-47A2-9EA4-8D5961DE76D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5CB818E-A9A1-4472-9767-C950840CE063}" type="datetimeFigureOut">
              <a:rPr lang="ru-RU" smtClean="0"/>
              <a:pPr/>
              <a:t>29.01.2018</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0D5CB13-FDEC-47A2-9EA4-8D5961DE76D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1.p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2.png" TargetMode="Externa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5.p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6.png" TargetMode="Externa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hyperlink" Target="http://planetadetstva.net/wp-content/uploads/2014/12/adaptirovannye-metody-texnologii-triz-i-rtv-kak-sredstvo-aktivizacii-rechevoj-i-myslitelnoj-deyatelnosti-detej-starshego-doshkolnogo-vozrasta-s-rechevymi-narusheniyami-1.bm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4.p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7.pn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9.p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8.png"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10.p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planetadetstva.net/wp-content/uploads/2014/12/adaptirovannye-metody-texnologii-triz-i-rtv-kak-sredstvo-aktivizacii-rechevoj-i-myslitelnoj-deyatelnosti-detej-starshego-doshkolnogo-vozrasta-s-rechevymi-narusheniyami-11.png" TargetMode="Externa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dirty="0" smtClean="0"/>
              <a:t>Методы и приёмы ТРИЗ технологии в работе логопеда</a:t>
            </a:r>
            <a:endParaRPr lang="ru-RU" dirty="0"/>
          </a:p>
        </p:txBody>
      </p:sp>
      <p:sp>
        <p:nvSpPr>
          <p:cNvPr id="5" name="Подзаголовок 4"/>
          <p:cNvSpPr>
            <a:spLocks noGrp="1"/>
          </p:cNvSpPr>
          <p:nvPr>
            <p:ph type="subTitle" idx="1"/>
          </p:nvPr>
        </p:nvSpPr>
        <p:spPr>
          <a:xfrm>
            <a:off x="457200" y="4071942"/>
            <a:ext cx="7615262" cy="2071702"/>
          </a:xfrm>
        </p:spPr>
        <p:txBody>
          <a:bodyPr>
            <a:normAutofit fontScale="85000" lnSpcReduction="10000"/>
          </a:bodyPr>
          <a:lstStyle/>
          <a:p>
            <a:r>
              <a:rPr lang="ru-RU" b="1" dirty="0" smtClean="0"/>
              <a:t>Адаптированные методы технологии ТРИЗ и РТВ как средство активизации речевой и мыслительной деятельности детей старшего дошкольного возраста с речевыми нарушениями</a:t>
            </a:r>
            <a:r>
              <a:rPr lang="ru-RU" b="1" dirty="0" smtClean="0"/>
              <a:t>.</a:t>
            </a:r>
            <a:br>
              <a:rPr lang="ru-RU" b="1" dirty="0" smtClean="0"/>
            </a:br>
            <a:r>
              <a:rPr lang="ru-RU" b="1" dirty="0" smtClean="0"/>
              <a:t/>
            </a:r>
            <a:br>
              <a:rPr lang="ru-RU" b="1" dirty="0" smtClean="0"/>
            </a:br>
            <a:r>
              <a:rPr lang="ru-RU" b="1" dirty="0" smtClean="0"/>
              <a:t>        </a:t>
            </a:r>
            <a:r>
              <a:rPr lang="ru-RU" b="1" dirty="0" smtClean="0">
                <a:solidFill>
                  <a:schemeClr val="tx1"/>
                </a:solidFill>
              </a:rPr>
              <a:t>Составитель: учитель-логопед      </a:t>
            </a:r>
            <a:r>
              <a:rPr lang="ru-RU" b="1" dirty="0" err="1" smtClean="0">
                <a:solidFill>
                  <a:schemeClr val="tx1"/>
                </a:solidFill>
              </a:rPr>
              <a:t>Пилецкая</a:t>
            </a:r>
            <a:r>
              <a:rPr lang="ru-RU" b="1" dirty="0" smtClean="0">
                <a:solidFill>
                  <a:schemeClr val="tx1"/>
                </a:solidFill>
              </a:rPr>
              <a:t> И.Г.</a:t>
            </a:r>
            <a:endParaRPr lang="ru-RU" b="1" dirty="0" smtClean="0">
              <a:solidFill>
                <a:schemeClr val="tx1"/>
              </a:solidFill>
            </a:endParaRPr>
          </a:p>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Сенсорный  ящик</a:t>
            </a:r>
            <a:endParaRPr lang="ru-RU" dirty="0"/>
          </a:p>
        </p:txBody>
      </p:sp>
      <p:pic>
        <p:nvPicPr>
          <p:cNvPr id="4" name="Содержимое 3" descr="Буклеты для родителей по триз технологии">
            <a:hlinkClick r:id="rId2"/>
          </p:cNvPr>
          <p:cNvPicPr>
            <a:picLocks noGrp="1"/>
          </p:cNvPicPr>
          <p:nvPr>
            <p:ph idx="1"/>
          </p:nvPr>
        </p:nvPicPr>
        <p:blipFill>
          <a:blip r:embed="rId3"/>
          <a:srcRect/>
          <a:stretch>
            <a:fillRect/>
          </a:stretch>
        </p:blipFill>
        <p:spPr bwMode="auto">
          <a:xfrm>
            <a:off x="2143108" y="2285992"/>
            <a:ext cx="4857784" cy="40005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72066" y="1101970"/>
            <a:ext cx="3664710" cy="877824"/>
          </a:xfrm>
        </p:spPr>
        <p:txBody>
          <a:bodyPr>
            <a:normAutofit fontScale="90000"/>
          </a:bodyPr>
          <a:lstStyle/>
          <a:p>
            <a:r>
              <a:rPr lang="ru-RU" sz="2200" dirty="0" smtClean="0"/>
              <a:t>Метод технологии ТРИЗ «Сенсорный ящик».</a:t>
            </a:r>
            <a:r>
              <a:rPr lang="ru-RU" dirty="0" smtClean="0"/>
              <a:t/>
            </a:r>
            <a:br>
              <a:rPr lang="ru-RU" dirty="0" smtClean="0"/>
            </a:br>
            <a:endParaRPr lang="ru-RU" dirty="0"/>
          </a:p>
        </p:txBody>
      </p:sp>
      <p:sp>
        <p:nvSpPr>
          <p:cNvPr id="3" name="Текст 2"/>
          <p:cNvSpPr>
            <a:spLocks noGrp="1"/>
          </p:cNvSpPr>
          <p:nvPr>
            <p:ph type="body" idx="2"/>
          </p:nvPr>
        </p:nvSpPr>
        <p:spPr>
          <a:xfrm>
            <a:off x="5072066" y="1785926"/>
            <a:ext cx="3664710" cy="4842521"/>
          </a:xfrm>
        </p:spPr>
        <p:txBody>
          <a:bodyPr>
            <a:normAutofit fontScale="85000" lnSpcReduction="20000"/>
          </a:bodyPr>
          <a:lstStyle/>
          <a:p>
            <a:r>
              <a:rPr lang="ru-RU" dirty="0" smtClean="0"/>
              <a:t>Цель: развитие умения обследовать предмет с помощью различных анализаторов; умения формулировать и задавать вопросы.</a:t>
            </a:r>
          </a:p>
          <a:p>
            <a:r>
              <a:rPr lang="ru-RU" dirty="0" smtClean="0"/>
              <a:t>Ход игры:  например в сенсорном ящике спрятан какой-то фрукт.</a:t>
            </a:r>
          </a:p>
          <a:p>
            <a:r>
              <a:rPr lang="ru-RU" dirty="0" smtClean="0"/>
              <a:t>Что это, дети должны угадать, задавая вопросы, используя условные обозначения анализаторов (зрение, слух, обоняние, осязание, вкус) на полях сенсорного ящика. На вопросы детей отвечает логопед.</a:t>
            </a:r>
          </a:p>
          <a:p>
            <a:r>
              <a:rPr lang="ru-RU" i="1" dirty="0" smtClean="0"/>
              <a:t>Зрение:</a:t>
            </a:r>
            <a:r>
              <a:rPr lang="ru-RU" dirty="0" smtClean="0"/>
              <a:t> Какой он формы? (он овальной формы)</a:t>
            </a:r>
          </a:p>
          <a:p>
            <a:r>
              <a:rPr lang="ru-RU" dirty="0" smtClean="0"/>
              <a:t>Какого он цвета?  (он желтый)</a:t>
            </a:r>
          </a:p>
          <a:p>
            <a:r>
              <a:rPr lang="ru-RU" dirty="0" smtClean="0"/>
              <a:t>Какого он размера? (по сравнению с арбузом – он маленький, по сравнению с вишней – большой)</a:t>
            </a:r>
          </a:p>
          <a:p>
            <a:r>
              <a:rPr lang="ru-RU" dirty="0" smtClean="0"/>
              <a:t>Сколько у него частей? (у него есть кожица, мякоть, семечки, дольки)</a:t>
            </a:r>
          </a:p>
          <a:p>
            <a:r>
              <a:rPr lang="ru-RU" i="1" dirty="0" smtClean="0"/>
              <a:t>Осязание:</a:t>
            </a:r>
            <a:r>
              <a:rPr lang="ru-RU" dirty="0" smtClean="0"/>
              <a:t> Какой он на ощупь? (он шероховатый на ощупь)</a:t>
            </a:r>
          </a:p>
          <a:p>
            <a:r>
              <a:rPr lang="ru-RU" i="1" dirty="0" smtClean="0"/>
              <a:t>Слух:</a:t>
            </a:r>
            <a:r>
              <a:rPr lang="ru-RU" dirty="0" smtClean="0"/>
              <a:t> Он издает звук? (нет)</a:t>
            </a:r>
          </a:p>
          <a:p>
            <a:r>
              <a:rPr lang="ru-RU" i="1" dirty="0" smtClean="0"/>
              <a:t>Обоняние:</a:t>
            </a:r>
            <a:r>
              <a:rPr lang="ru-RU" dirty="0" smtClean="0"/>
              <a:t> Он пахнет? (да)</a:t>
            </a:r>
          </a:p>
          <a:p>
            <a:r>
              <a:rPr lang="ru-RU" dirty="0" smtClean="0"/>
              <a:t>Какой запах у этого предмета? (у него кисловатый запах)</a:t>
            </a:r>
          </a:p>
          <a:p>
            <a:r>
              <a:rPr lang="ru-RU" i="1" dirty="0" smtClean="0"/>
              <a:t>Вкус:</a:t>
            </a:r>
            <a:r>
              <a:rPr lang="ru-RU" dirty="0" smtClean="0"/>
              <a:t> Это съедобный предмет? (да)</a:t>
            </a:r>
          </a:p>
          <a:p>
            <a:r>
              <a:rPr lang="ru-RU" dirty="0" smtClean="0"/>
              <a:t>Какой он на вкус? (он кислый)</a:t>
            </a:r>
          </a:p>
          <a:p>
            <a:r>
              <a:rPr lang="ru-RU" dirty="0" smtClean="0"/>
              <a:t>Это лимон. Правильный ответ.</a:t>
            </a:r>
          </a:p>
          <a:p>
            <a:endParaRPr lang="ru-RU" dirty="0"/>
          </a:p>
        </p:txBody>
      </p:sp>
      <p:pic>
        <p:nvPicPr>
          <p:cNvPr id="5" name="Содержимое 4" descr="Технология триз в доу игры сидарчук">
            <a:hlinkClick r:id="rId2"/>
          </p:cNvPr>
          <p:cNvPicPr>
            <a:picLocks noGrp="1"/>
          </p:cNvPicPr>
          <p:nvPr>
            <p:ph sz="half" idx="1"/>
          </p:nvPr>
        </p:nvPicPr>
        <p:blipFill>
          <a:blip r:embed="rId3"/>
          <a:srcRect/>
          <a:stretch>
            <a:fillRect/>
          </a:stretch>
        </p:blipFill>
        <p:spPr bwMode="auto">
          <a:xfrm>
            <a:off x="214282" y="1785926"/>
            <a:ext cx="4572032" cy="42862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42918"/>
            <a:ext cx="8229600" cy="1357322"/>
          </a:xfrm>
        </p:spPr>
        <p:txBody>
          <a:bodyPr>
            <a:normAutofit fontScale="90000"/>
          </a:bodyPr>
          <a:lstStyle/>
          <a:p>
            <a:r>
              <a:rPr lang="ru-RU" i="1" dirty="0" smtClean="0"/>
              <a:t>              Имя признака – </a:t>
            </a:r>
            <a:br>
              <a:rPr lang="ru-RU" i="1" dirty="0" smtClean="0"/>
            </a:br>
            <a:r>
              <a:rPr lang="ru-RU" i="1" dirty="0" smtClean="0"/>
              <a:t>    значение имени признака.</a:t>
            </a:r>
            <a:r>
              <a:rPr lang="ru-RU" dirty="0" smtClean="0"/>
              <a:t/>
            </a:r>
            <a:br>
              <a:rPr lang="ru-RU" dirty="0" smtClean="0"/>
            </a:br>
            <a:endParaRPr lang="ru-RU" dirty="0"/>
          </a:p>
        </p:txBody>
      </p:sp>
      <p:pic>
        <p:nvPicPr>
          <p:cNvPr id="4" name="Содержимое 3" descr="Презентация триз технологии">
            <a:hlinkClick r:id="rId2"/>
          </p:cNvPr>
          <p:cNvPicPr>
            <a:picLocks noGrp="1"/>
          </p:cNvPicPr>
          <p:nvPr>
            <p:ph idx="1"/>
          </p:nvPr>
        </p:nvPicPr>
        <p:blipFill>
          <a:blip r:embed="rId3"/>
          <a:srcRect/>
          <a:stretch>
            <a:fillRect/>
          </a:stretch>
        </p:blipFill>
        <p:spPr bwMode="auto">
          <a:xfrm>
            <a:off x="1714480" y="1928802"/>
            <a:ext cx="5786478" cy="44291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642918"/>
            <a:ext cx="3383280" cy="1143008"/>
          </a:xfrm>
        </p:spPr>
        <p:txBody>
          <a:bodyPr>
            <a:noAutofit/>
          </a:bodyPr>
          <a:lstStyle/>
          <a:p>
            <a:r>
              <a:rPr lang="ru-RU" i="1" dirty="0" smtClean="0"/>
              <a:t>Метод технологии ТРИЗ «Имя признака – значение имени признака».</a:t>
            </a:r>
            <a:r>
              <a:rPr lang="ru-RU" dirty="0" smtClean="0"/>
              <a:t/>
            </a:r>
            <a:br>
              <a:rPr lang="ru-RU" dirty="0" smtClean="0"/>
            </a:br>
            <a:endParaRPr lang="ru-RU" dirty="0"/>
          </a:p>
        </p:txBody>
      </p:sp>
      <p:sp>
        <p:nvSpPr>
          <p:cNvPr id="3" name="Текст 2"/>
          <p:cNvSpPr>
            <a:spLocks noGrp="1"/>
          </p:cNvSpPr>
          <p:nvPr>
            <p:ph type="body" idx="2"/>
          </p:nvPr>
        </p:nvSpPr>
        <p:spPr>
          <a:xfrm>
            <a:off x="5000628" y="1785926"/>
            <a:ext cx="3857652" cy="4842521"/>
          </a:xfrm>
        </p:spPr>
        <p:txBody>
          <a:bodyPr/>
          <a:lstStyle/>
          <a:p>
            <a:r>
              <a:rPr lang="ru-RU" dirty="0" smtClean="0"/>
              <a:t>Мы идем в супермаркет, нам нужно купить посуду. Чтобы купить посуду, надо описать её с опорой на пособие «Имя признака – значение имени признака»:</a:t>
            </a:r>
          </a:p>
          <a:p>
            <a:r>
              <a:rPr lang="ru-RU" dirty="0" smtClean="0"/>
              <a:t>Например: Я хочу купить кастрюлю. Она серебристого цвета. Большая, вместительная по размеру. По весу она легче, чем сковорода, но тяжелее чем чашка. У неё есть крышка, 2 ручки, стенки, донышко. Она металлическая. На ощупь она твердая и гладкая. Она нужна для того, чтобы варить суп.</a:t>
            </a:r>
          </a:p>
          <a:p>
            <a:endParaRPr lang="ru-RU" dirty="0"/>
          </a:p>
        </p:txBody>
      </p:sp>
      <p:pic>
        <p:nvPicPr>
          <p:cNvPr id="5" name="Содержимое 4" descr="Читать сто фантазий в голове Димитрова">
            <a:hlinkClick r:id="rId2"/>
          </p:cNvPr>
          <p:cNvPicPr>
            <a:picLocks noGrp="1"/>
          </p:cNvPicPr>
          <p:nvPr>
            <p:ph sz="half" idx="1"/>
          </p:nvPr>
        </p:nvPicPr>
        <p:blipFill>
          <a:blip r:embed="rId3"/>
          <a:srcRect/>
          <a:stretch>
            <a:fillRect/>
          </a:stretch>
        </p:blipFill>
        <p:spPr bwMode="auto">
          <a:xfrm>
            <a:off x="142844" y="1571612"/>
            <a:ext cx="4679981" cy="4572032"/>
          </a:xfrm>
          <a:prstGeom prst="rect">
            <a:avLst/>
          </a:prstGeom>
          <a:noFill/>
          <a:ln w="9525">
            <a:noFill/>
            <a:miter lim="800000"/>
            <a:headEnd/>
            <a:tailEnd/>
          </a:ln>
        </p:spPr>
      </p:pic>
      <p:pic>
        <p:nvPicPr>
          <p:cNvPr id="6" name="Рисунок 5" descr="Пояснение к слову триз в доу">
            <a:hlinkClick r:id="rId4"/>
          </p:cNvPr>
          <p:cNvPicPr/>
          <p:nvPr/>
        </p:nvPicPr>
        <p:blipFill>
          <a:blip r:embed="rId5"/>
          <a:srcRect/>
          <a:stretch>
            <a:fillRect/>
          </a:stretch>
        </p:blipFill>
        <p:spPr bwMode="auto">
          <a:xfrm>
            <a:off x="4786314" y="4572008"/>
            <a:ext cx="3895725" cy="1933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85794"/>
            <a:ext cx="8229600" cy="1000132"/>
          </a:xfrm>
        </p:spPr>
        <p:txBody>
          <a:bodyPr/>
          <a:lstStyle/>
          <a:p>
            <a:r>
              <a:rPr lang="ru-RU" dirty="0" smtClean="0"/>
              <a:t>               Круги </a:t>
            </a:r>
            <a:r>
              <a:rPr lang="ru-RU" dirty="0" err="1" smtClean="0"/>
              <a:t>Луллия</a:t>
            </a:r>
            <a:endParaRPr lang="ru-RU" dirty="0"/>
          </a:p>
        </p:txBody>
      </p:sp>
      <p:pic>
        <p:nvPicPr>
          <p:cNvPr id="4" name="Содержимое 3" descr="Диагностики выразительности речи средствами триз технологии">
            <a:hlinkClick r:id="rId2"/>
          </p:cNvPr>
          <p:cNvPicPr>
            <a:picLocks noGrp="1"/>
          </p:cNvPicPr>
          <p:nvPr>
            <p:ph idx="1"/>
          </p:nvPr>
        </p:nvPicPr>
        <p:blipFill>
          <a:blip r:embed="rId3"/>
          <a:srcRect/>
          <a:stretch>
            <a:fillRect/>
          </a:stretch>
        </p:blipFill>
        <p:spPr bwMode="auto">
          <a:xfrm>
            <a:off x="1357290" y="1714488"/>
            <a:ext cx="6286544" cy="46434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928694"/>
          </a:xfrm>
        </p:spPr>
        <p:txBody>
          <a:bodyPr>
            <a:normAutofit fontScale="90000"/>
          </a:bodyPr>
          <a:lstStyle/>
          <a:p>
            <a:r>
              <a:rPr lang="ru-RU" b="1" u="sng" dirty="0" smtClean="0"/>
              <a:t/>
            </a:r>
            <a:br>
              <a:rPr lang="ru-RU" b="1" u="sng" dirty="0" smtClean="0"/>
            </a:br>
            <a:r>
              <a:rPr lang="ru-RU" b="1" u="sng" dirty="0" smtClean="0"/>
              <a:t>Тема: «Мебель»</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a:xfrm>
            <a:off x="457200" y="1500174"/>
            <a:ext cx="8229600" cy="5074362"/>
          </a:xfrm>
        </p:spPr>
        <p:txBody>
          <a:bodyPr>
            <a:normAutofit fontScale="32500" lnSpcReduction="20000"/>
          </a:bodyPr>
          <a:lstStyle/>
          <a:p>
            <a:pPr>
              <a:lnSpc>
                <a:spcPct val="120000"/>
              </a:lnSpc>
            </a:pPr>
            <a:r>
              <a:rPr lang="ru-RU" sz="3700" dirty="0" smtClean="0"/>
              <a:t>Цель: закрепление названий частей мебели,  употребление существительных родительного падежа с предлогом «у» и без предлога, образование относительных прилагательных, построение простых предложений, развитие творческого воображения.</a:t>
            </a:r>
          </a:p>
          <a:p>
            <a:pPr>
              <a:lnSpc>
                <a:spcPct val="120000"/>
              </a:lnSpc>
            </a:pPr>
            <a:r>
              <a:rPr lang="ru-RU" sz="3700" dirty="0" smtClean="0"/>
              <a:t>Оборудование: Круги </a:t>
            </a:r>
            <a:r>
              <a:rPr lang="ru-RU" sz="3700" dirty="0" err="1" smtClean="0"/>
              <a:t>Луллия</a:t>
            </a:r>
            <a:endParaRPr lang="ru-RU" sz="3700" dirty="0" smtClean="0"/>
          </a:p>
          <a:p>
            <a:pPr>
              <a:lnSpc>
                <a:spcPct val="120000"/>
              </a:lnSpc>
            </a:pPr>
            <a:r>
              <a:rPr lang="ru-RU" sz="3700" i="1" dirty="0" smtClean="0"/>
              <a:t>1 круг</a:t>
            </a:r>
            <a:r>
              <a:rPr lang="ru-RU" sz="3700" dirty="0" smtClean="0"/>
              <a:t> – образцы материалов (дерево, стекло, пластмасса, кожа, велюр, гобелен, металл).</a:t>
            </a:r>
          </a:p>
          <a:p>
            <a:pPr>
              <a:lnSpc>
                <a:spcPct val="120000"/>
              </a:lnSpc>
            </a:pPr>
            <a:r>
              <a:rPr lang="ru-RU" sz="3700" i="1" dirty="0" smtClean="0"/>
              <a:t>2 круг</a:t>
            </a:r>
            <a:r>
              <a:rPr lang="ru-RU" sz="3700" dirty="0" smtClean="0"/>
              <a:t> – картинки с изображением частей мебели (спинка, ножки, сиденье, столешница, подлокотники, дверца).</a:t>
            </a:r>
          </a:p>
          <a:p>
            <a:pPr>
              <a:lnSpc>
                <a:spcPct val="120000"/>
              </a:lnSpc>
            </a:pPr>
            <a:r>
              <a:rPr lang="ru-RU" sz="3700" i="1" dirty="0" smtClean="0"/>
              <a:t>3 круг</a:t>
            </a:r>
            <a:r>
              <a:rPr lang="ru-RU" sz="3700" dirty="0" smtClean="0"/>
              <a:t> – картинки с изображением мебели, сделанной из этих материалов (шкаф, журнальный столик, табурет, кресло, диван, стул)</a:t>
            </a:r>
          </a:p>
          <a:p>
            <a:pPr>
              <a:lnSpc>
                <a:spcPct val="120000"/>
              </a:lnSpc>
            </a:pPr>
            <a:r>
              <a:rPr lang="ru-RU" sz="3700" dirty="0" smtClean="0"/>
              <a:t>Ход игры:</a:t>
            </a:r>
          </a:p>
          <a:p>
            <a:pPr>
              <a:lnSpc>
                <a:spcPct val="120000"/>
              </a:lnSpc>
            </a:pPr>
            <a:r>
              <a:rPr lang="ru-RU" sz="3700" i="1" dirty="0" smtClean="0"/>
              <a:t>Задание 1:</a:t>
            </a:r>
            <a:r>
              <a:rPr lang="ru-RU" sz="3700" dirty="0" smtClean="0"/>
              <a:t> раскрутить круги, найти сектор, в котором находиться объект и принадлежащая ему часть, назвать, что это такое.</a:t>
            </a:r>
          </a:p>
          <a:p>
            <a:pPr>
              <a:lnSpc>
                <a:spcPct val="120000"/>
              </a:lnSpc>
            </a:pPr>
            <a:r>
              <a:rPr lang="ru-RU" sz="3700" dirty="0" smtClean="0"/>
              <a:t>Например: Это ножка стола. Это спинка  дивана. Это дверца шкафа.</a:t>
            </a:r>
          </a:p>
          <a:p>
            <a:pPr>
              <a:lnSpc>
                <a:spcPct val="120000"/>
              </a:lnSpc>
            </a:pPr>
            <a:r>
              <a:rPr lang="ru-RU" sz="3700" i="1" dirty="0" smtClean="0"/>
              <a:t>Задание 2:</a:t>
            </a:r>
            <a:r>
              <a:rPr lang="ru-RU" sz="3700" dirty="0" smtClean="0"/>
              <a:t> ответить бывает ли часть, изображённая на среднем круге у каждого из объектов маленького круга в реальной жизни?</a:t>
            </a:r>
          </a:p>
          <a:p>
            <a:pPr>
              <a:lnSpc>
                <a:spcPct val="120000"/>
              </a:lnSpc>
            </a:pPr>
            <a:r>
              <a:rPr lang="ru-RU" sz="3700" dirty="0" smtClean="0"/>
              <a:t>Например: У шкафа не бывает столешницы. У стола не бывает спинки. У стула бывают ножки.</a:t>
            </a:r>
          </a:p>
          <a:p>
            <a:pPr>
              <a:lnSpc>
                <a:spcPct val="120000"/>
              </a:lnSpc>
            </a:pPr>
            <a:r>
              <a:rPr lang="ru-RU" sz="3700" i="1" dirty="0" smtClean="0"/>
              <a:t>Задание 3:</a:t>
            </a:r>
            <a:r>
              <a:rPr lang="ru-RU" sz="3700" dirty="0" smtClean="0"/>
              <a:t> найди материал или материалы, из которого сделан объект и расскажи.</a:t>
            </a:r>
          </a:p>
          <a:p>
            <a:pPr>
              <a:lnSpc>
                <a:spcPct val="120000"/>
              </a:lnSpc>
            </a:pPr>
            <a:r>
              <a:rPr lang="ru-RU" sz="3700" dirty="0" smtClean="0"/>
              <a:t>Например: шкаф сделан из дерева – он деревянный; ножки табурета сделаны из  металла – они металлические, а сиденье  табурета сделано из кожи – оно кожаное.</a:t>
            </a:r>
          </a:p>
          <a:p>
            <a:pPr>
              <a:lnSpc>
                <a:spcPct val="120000"/>
              </a:lnSpc>
            </a:pPr>
            <a:r>
              <a:rPr lang="ru-RU" sz="3700" i="1" dirty="0" smtClean="0"/>
              <a:t>Задание 4:</a:t>
            </a:r>
            <a:r>
              <a:rPr lang="ru-RU" sz="3700" dirty="0" smtClean="0"/>
              <a:t> Объясни необычное сочетание (высокий уровень).</a:t>
            </a:r>
          </a:p>
          <a:p>
            <a:pPr>
              <a:lnSpc>
                <a:spcPct val="120000"/>
              </a:lnSpc>
            </a:pPr>
            <a:r>
              <a:rPr lang="ru-RU" sz="3700" dirty="0" smtClean="0"/>
              <a:t>Цель: развитие творческого воображения, построение предложений, развитие связной речи.</a:t>
            </a:r>
          </a:p>
          <a:p>
            <a:pPr>
              <a:lnSpc>
                <a:spcPct val="120000"/>
              </a:lnSpc>
            </a:pPr>
            <a:r>
              <a:rPr lang="ru-RU" sz="3700" dirty="0" smtClean="0"/>
              <a:t>Например: Шкаф – гобелен. У шкафа сломалась дверца, и хозяева повесили  вместо неё гобелен.</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32"/>
            <a:ext cx="8229600" cy="1000132"/>
          </a:xfrm>
        </p:spPr>
        <p:txBody>
          <a:bodyPr/>
          <a:lstStyle/>
          <a:p>
            <a:r>
              <a:rPr lang="ru-RU" dirty="0" smtClean="0"/>
              <a:t>                    </a:t>
            </a:r>
            <a:r>
              <a:rPr lang="ru-RU" dirty="0" err="1" smtClean="0"/>
              <a:t>Эмпатия</a:t>
            </a:r>
            <a:endParaRPr lang="ru-RU" dirty="0"/>
          </a:p>
        </p:txBody>
      </p:sp>
      <p:pic>
        <p:nvPicPr>
          <p:cNvPr id="4" name="Содержимое 3" descr="Триз дошкольники т сидорчук развитие речи">
            <a:hlinkClick r:id="rId2"/>
          </p:cNvPr>
          <p:cNvPicPr>
            <a:picLocks noGrp="1"/>
          </p:cNvPicPr>
          <p:nvPr>
            <p:ph idx="1"/>
          </p:nvPr>
        </p:nvPicPr>
        <p:blipFill>
          <a:blip r:embed="rId3"/>
          <a:srcRect/>
          <a:stretch>
            <a:fillRect/>
          </a:stretch>
        </p:blipFill>
        <p:spPr bwMode="auto">
          <a:xfrm>
            <a:off x="1571604" y="2071678"/>
            <a:ext cx="6000792" cy="44291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1214446"/>
          </a:xfrm>
        </p:spPr>
        <p:txBody>
          <a:bodyPr>
            <a:normAutofit fontScale="90000"/>
          </a:bodyPr>
          <a:lstStyle/>
          <a:p>
            <a:r>
              <a:rPr lang="ru-RU" i="1" dirty="0" smtClean="0"/>
              <a:t>Метод технологии ТРИЗ «</a:t>
            </a:r>
            <a:r>
              <a:rPr lang="ru-RU" i="1" dirty="0" err="1" smtClean="0"/>
              <a:t>Эмпатия</a:t>
            </a:r>
            <a:r>
              <a:rPr lang="ru-RU" i="1" dirty="0" smtClean="0"/>
              <a:t>»</a:t>
            </a:r>
            <a:r>
              <a:rPr lang="ru-RU" dirty="0" smtClean="0"/>
              <a:t/>
            </a:r>
            <a:br>
              <a:rPr lang="ru-RU" dirty="0" smtClean="0"/>
            </a:br>
            <a:r>
              <a:rPr lang="ru-RU" dirty="0" smtClean="0"/>
              <a:t>Тема: Посуда</a:t>
            </a:r>
            <a:endParaRPr lang="ru-RU" dirty="0"/>
          </a:p>
        </p:txBody>
      </p:sp>
      <p:sp>
        <p:nvSpPr>
          <p:cNvPr id="3" name="Содержимое 2"/>
          <p:cNvSpPr>
            <a:spLocks noGrp="1"/>
          </p:cNvSpPr>
          <p:nvPr>
            <p:ph idx="1"/>
          </p:nvPr>
        </p:nvSpPr>
        <p:spPr/>
        <p:txBody>
          <a:bodyPr>
            <a:normAutofit fontScale="92500" lnSpcReduction="10000"/>
          </a:bodyPr>
          <a:lstStyle/>
          <a:p>
            <a:r>
              <a:rPr lang="ru-RU" sz="2400" dirty="0" smtClean="0"/>
              <a:t>Цель:  учить детей принимать на себя образы рукотворного мира; обогащать словарь детей оценочной лексикой.</a:t>
            </a:r>
          </a:p>
          <a:p>
            <a:r>
              <a:rPr lang="ru-RU" sz="2400" dirty="0" smtClean="0"/>
              <a:t>Ход игры: Представьте себя кастрюлей. Изобразите такую кастрюлю, про которую я говорю.</a:t>
            </a:r>
          </a:p>
          <a:p>
            <a:r>
              <a:rPr lang="ru-RU" sz="2400" dirty="0" smtClean="0"/>
              <a:t>Кастрюлю забыли помыть, оставили в раковине грязную. Что чувствует кастрюля? (ей неприятно, она липкая, неприятно пахнет).</a:t>
            </a:r>
          </a:p>
          <a:p>
            <a:r>
              <a:rPr lang="ru-RU" sz="2400" dirty="0" smtClean="0"/>
              <a:t>Кастрюлю помыли, сварили в ней вкусные аппетитные щи. Что чувствует кастрюля? (она довольна, ей приятно чувствовать себя нужной, полезной). Кастрюлю забыли убрать с огня, она пригорела, у нее сгорело дно. Что чувствует кастрюля? (ей больно, неприятно…).</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t>           Сужение поля поиска</a:t>
            </a:r>
            <a:endParaRPr lang="ru-RU" dirty="0"/>
          </a:p>
        </p:txBody>
      </p:sp>
      <p:pic>
        <p:nvPicPr>
          <p:cNvPr id="4" name="Содержимое 3" descr="Триз у воспитателя в коррекционной школе">
            <a:hlinkClick r:id="rId2"/>
          </p:cNvPr>
          <p:cNvPicPr>
            <a:picLocks noGrp="1"/>
          </p:cNvPicPr>
          <p:nvPr>
            <p:ph idx="1"/>
          </p:nvPr>
        </p:nvPicPr>
        <p:blipFill>
          <a:blip r:embed="rId3"/>
          <a:srcRect/>
          <a:stretch>
            <a:fillRect/>
          </a:stretch>
        </p:blipFill>
        <p:spPr bwMode="auto">
          <a:xfrm>
            <a:off x="928662" y="2500306"/>
            <a:ext cx="7429552" cy="3500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785794"/>
            <a:ext cx="3383280" cy="1071570"/>
          </a:xfrm>
        </p:spPr>
        <p:txBody>
          <a:bodyPr>
            <a:normAutofit fontScale="90000"/>
          </a:bodyPr>
          <a:lstStyle/>
          <a:p>
            <a:r>
              <a:rPr lang="ru-RU" i="1" dirty="0" smtClean="0"/>
              <a:t>Метод технологии ТРИЗ «Сужение поля поиска» (Игра «Да – Нет»).</a:t>
            </a:r>
            <a:r>
              <a:rPr lang="ru-RU" dirty="0" smtClean="0"/>
              <a:t/>
            </a:r>
            <a:br>
              <a:rPr lang="ru-RU" dirty="0" smtClean="0"/>
            </a:br>
            <a:endParaRPr lang="ru-RU" dirty="0"/>
          </a:p>
        </p:txBody>
      </p:sp>
      <p:sp>
        <p:nvSpPr>
          <p:cNvPr id="3" name="Текст 2"/>
          <p:cNvSpPr>
            <a:spLocks noGrp="1"/>
          </p:cNvSpPr>
          <p:nvPr>
            <p:ph type="body" idx="2"/>
          </p:nvPr>
        </p:nvSpPr>
        <p:spPr>
          <a:xfrm>
            <a:off x="5143504" y="1785926"/>
            <a:ext cx="3786214" cy="4842521"/>
          </a:xfrm>
        </p:spPr>
        <p:txBody>
          <a:bodyPr>
            <a:normAutofit fontScale="92500" lnSpcReduction="20000"/>
          </a:bodyPr>
          <a:lstStyle/>
          <a:p>
            <a:r>
              <a:rPr lang="ru-RU" dirty="0" smtClean="0"/>
              <a:t>Цель: закрепление названий транспорта, развитие пространственной ориентировки (слева – справа); употребление существительных в родительном падеже единственного числа с предлогом «от», развитие умения задавать вопросы.</a:t>
            </a:r>
          </a:p>
          <a:p>
            <a:r>
              <a:rPr lang="ru-RU" dirty="0" smtClean="0"/>
              <a:t>Оборудование: На доске в одну линию расставляется  9 транспортных средств (лодка, легковой автомобиль, автобус, катер, самолет, грузовик, троллейбус, вертолет, трамвай).</a:t>
            </a:r>
          </a:p>
          <a:p>
            <a:r>
              <a:rPr lang="ru-RU" dirty="0" smtClean="0"/>
              <a:t>Ход игры: Логопед загадывает 1 транспортное средство. Дети отгадывают этот   предмет, выясняя   с помощью вопросов, с какой стороны от среднего предмета он находится, справа или слева. Логопед отвечает «да» или «нет».</a:t>
            </a:r>
          </a:p>
          <a:p>
            <a:r>
              <a:rPr lang="ru-RU" dirty="0" smtClean="0"/>
              <a:t> Вопросы детей:</a:t>
            </a:r>
          </a:p>
          <a:p>
            <a:r>
              <a:rPr lang="ru-RU" dirty="0" smtClean="0"/>
              <a:t>— это самолет? – нет</a:t>
            </a:r>
          </a:p>
          <a:p>
            <a:r>
              <a:rPr lang="ru-RU" dirty="0" smtClean="0"/>
              <a:t>— это слева от самолета? – нет</a:t>
            </a:r>
          </a:p>
          <a:p>
            <a:r>
              <a:rPr lang="ru-RU" dirty="0" smtClean="0"/>
              <a:t>— это справа от самолета? – да (убираются трамвай, вертолет, троллейбус, грузовик и самолет).</a:t>
            </a:r>
          </a:p>
          <a:p>
            <a:r>
              <a:rPr lang="ru-RU" dirty="0" smtClean="0"/>
              <a:t>— это автобус? – нет</a:t>
            </a:r>
          </a:p>
          <a:p>
            <a:r>
              <a:rPr lang="ru-RU" dirty="0" smtClean="0"/>
              <a:t>— это левее автобуса? – нет</a:t>
            </a:r>
          </a:p>
          <a:p>
            <a:r>
              <a:rPr lang="ru-RU" dirty="0" smtClean="0"/>
              <a:t>— это правее автобуса? – да</a:t>
            </a:r>
          </a:p>
          <a:p>
            <a:r>
              <a:rPr lang="ru-RU" dirty="0" smtClean="0"/>
              <a:t>— это легковой автомобиль? – да.</a:t>
            </a:r>
          </a:p>
          <a:p>
            <a:endParaRPr lang="ru-RU" dirty="0"/>
          </a:p>
        </p:txBody>
      </p:sp>
      <p:pic>
        <p:nvPicPr>
          <p:cNvPr id="5" name="Содержимое 4" descr="Триз это технология или метод">
            <a:hlinkClick r:id="rId2"/>
          </p:cNvPr>
          <p:cNvPicPr>
            <a:picLocks noGrp="1"/>
          </p:cNvPicPr>
          <p:nvPr>
            <p:ph sz="half" idx="1"/>
          </p:nvPr>
        </p:nvPicPr>
        <p:blipFill>
          <a:blip r:embed="rId3"/>
          <a:srcRect/>
          <a:stretch>
            <a:fillRect/>
          </a:stretch>
        </p:blipFill>
        <p:spPr bwMode="auto">
          <a:xfrm>
            <a:off x="142844" y="1571612"/>
            <a:ext cx="4857784" cy="43577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1071570"/>
          </a:xfrm>
        </p:spPr>
        <p:txBody>
          <a:bodyPr/>
          <a:lstStyle/>
          <a:p>
            <a:r>
              <a:rPr lang="ru-RU" dirty="0" smtClean="0"/>
              <a:t>         Системный оператор</a:t>
            </a:r>
            <a:endParaRPr lang="ru-RU" dirty="0"/>
          </a:p>
        </p:txBody>
      </p:sp>
      <p:pic>
        <p:nvPicPr>
          <p:cNvPr id="4" name="Содержимое 3" descr="Методы РТВ и триз">
            <a:hlinkClick r:id="rId2"/>
          </p:cNvPr>
          <p:cNvPicPr>
            <a:picLocks noGrp="1"/>
          </p:cNvPicPr>
          <p:nvPr>
            <p:ph idx="1"/>
          </p:nvPr>
        </p:nvPicPr>
        <p:blipFill>
          <a:blip r:embed="rId3"/>
          <a:srcRect/>
          <a:stretch>
            <a:fillRect/>
          </a:stretch>
        </p:blipFill>
        <p:spPr bwMode="auto">
          <a:xfrm>
            <a:off x="1785918" y="1928802"/>
            <a:ext cx="5715039" cy="45720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29190" y="714356"/>
            <a:ext cx="3807586" cy="1143008"/>
          </a:xfrm>
        </p:spPr>
        <p:txBody>
          <a:bodyPr>
            <a:normAutofit/>
          </a:bodyPr>
          <a:lstStyle/>
          <a:p>
            <a:r>
              <a:rPr lang="ru-RU" i="1" dirty="0" smtClean="0"/>
              <a:t>Метод технологии ТРИЗ «Системный оператор».</a:t>
            </a:r>
            <a:r>
              <a:rPr lang="ru-RU" dirty="0" smtClean="0"/>
              <a:t/>
            </a:r>
            <a:br>
              <a:rPr lang="ru-RU" dirty="0" smtClean="0"/>
            </a:br>
            <a:endParaRPr lang="ru-RU" dirty="0"/>
          </a:p>
        </p:txBody>
      </p:sp>
      <p:sp>
        <p:nvSpPr>
          <p:cNvPr id="3" name="Текст 2"/>
          <p:cNvSpPr>
            <a:spLocks noGrp="1"/>
          </p:cNvSpPr>
          <p:nvPr>
            <p:ph type="body" idx="2"/>
          </p:nvPr>
        </p:nvSpPr>
        <p:spPr>
          <a:xfrm>
            <a:off x="4929190" y="2214555"/>
            <a:ext cx="3807586" cy="3643338"/>
          </a:xfrm>
        </p:spPr>
        <p:txBody>
          <a:bodyPr/>
          <a:lstStyle/>
          <a:p>
            <a:r>
              <a:rPr lang="ru-RU" sz="2000" dirty="0" smtClean="0"/>
              <a:t>Если мы рассмотрим что-то,</a:t>
            </a:r>
          </a:p>
          <a:p>
            <a:r>
              <a:rPr lang="ru-RU" sz="2000" dirty="0" smtClean="0"/>
              <a:t>Это что-то для чего-то….</a:t>
            </a:r>
          </a:p>
          <a:p>
            <a:r>
              <a:rPr lang="ru-RU" sz="2000" dirty="0" smtClean="0"/>
              <a:t>Это что-то часть чего-то….</a:t>
            </a:r>
          </a:p>
          <a:p>
            <a:r>
              <a:rPr lang="ru-RU" sz="2000" dirty="0" smtClean="0"/>
              <a:t>Это что-то из чего-то…</a:t>
            </a:r>
          </a:p>
          <a:p>
            <a:r>
              <a:rPr lang="ru-RU" sz="2000" dirty="0" smtClean="0"/>
              <a:t>Чем-то было это что-то…</a:t>
            </a:r>
          </a:p>
          <a:p>
            <a:r>
              <a:rPr lang="ru-RU" sz="2000" dirty="0" smtClean="0"/>
              <a:t>Что-то будет с этим что-то…</a:t>
            </a:r>
          </a:p>
          <a:p>
            <a:r>
              <a:rPr lang="ru-RU" sz="2000" dirty="0" smtClean="0"/>
              <a:t>Что-то ты сейчас возьми,</a:t>
            </a:r>
          </a:p>
          <a:p>
            <a:r>
              <a:rPr lang="ru-RU" sz="2000" dirty="0" smtClean="0"/>
              <a:t>На экране рассмотри…</a:t>
            </a:r>
          </a:p>
          <a:p>
            <a:endParaRPr lang="ru-RU" dirty="0"/>
          </a:p>
        </p:txBody>
      </p:sp>
      <p:pic>
        <p:nvPicPr>
          <p:cNvPr id="5" name="Содержимое 4" descr="Кружок монологическая речь">
            <a:hlinkClick r:id="rId2"/>
          </p:cNvPr>
          <p:cNvPicPr>
            <a:picLocks noGrp="1"/>
          </p:cNvPicPr>
          <p:nvPr>
            <p:ph sz="half" idx="1"/>
          </p:nvPr>
        </p:nvPicPr>
        <p:blipFill>
          <a:blip r:embed="rId3"/>
          <a:srcRect/>
          <a:stretch>
            <a:fillRect/>
          </a:stretch>
        </p:blipFill>
        <p:spPr bwMode="auto">
          <a:xfrm>
            <a:off x="571472" y="1857364"/>
            <a:ext cx="4071966" cy="3500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1495444"/>
          </a:xfrm>
        </p:spPr>
        <p:txBody>
          <a:bodyPr>
            <a:normAutofit fontScale="90000"/>
          </a:bodyPr>
          <a:lstStyle/>
          <a:p>
            <a:r>
              <a:rPr lang="ru-RU" sz="2200" dirty="0" smtClean="0"/>
              <a:t>Цель: формирование у детей умения системно мыслить по отношению к любому объекту, расширение кругозора, обогащение словаря, развитие связной монологической речи, развитие творческого воображения</a:t>
            </a:r>
            <a:r>
              <a:rPr lang="ru-RU" sz="1800" dirty="0" smtClean="0"/>
              <a:t/>
            </a:r>
            <a:br>
              <a:rPr lang="ru-RU" sz="1800" dirty="0" smtClean="0"/>
            </a:br>
            <a:endParaRPr lang="ru-RU" sz="1800" dirty="0"/>
          </a:p>
        </p:txBody>
      </p:sp>
      <p:sp>
        <p:nvSpPr>
          <p:cNvPr id="3" name="Содержимое 2"/>
          <p:cNvSpPr>
            <a:spLocks noGrp="1"/>
          </p:cNvSpPr>
          <p:nvPr>
            <p:ph idx="1"/>
          </p:nvPr>
        </p:nvSpPr>
        <p:spPr/>
        <p:txBody>
          <a:bodyPr>
            <a:normAutofit/>
          </a:bodyPr>
          <a:lstStyle/>
          <a:p>
            <a:r>
              <a:rPr lang="ru-RU" sz="2000" dirty="0" smtClean="0"/>
              <a:t>Ход игры: С помощью стихотворения в игровой форме коллективно составляем рассказ о легковом автомобиле.</a:t>
            </a:r>
          </a:p>
          <a:p>
            <a:r>
              <a:rPr lang="ru-RU" sz="2000" i="1" dirty="0" smtClean="0"/>
              <a:t> Если мы рассмотрим что-то, это что-то для чего-то…</a:t>
            </a:r>
            <a:endParaRPr lang="ru-RU" sz="2000" dirty="0" smtClean="0"/>
          </a:p>
          <a:p>
            <a:r>
              <a:rPr lang="ru-RU" sz="2000" dirty="0" smtClean="0"/>
              <a:t>Для чего нам нужен легковой автомобиль? (Он нужен для того, чтобы возить людей,  ездить на дальние расстояния, передвигаться с одного места в другое).</a:t>
            </a:r>
          </a:p>
          <a:p>
            <a:r>
              <a:rPr lang="ru-RU" sz="2000" dirty="0" smtClean="0"/>
              <a:t> </a:t>
            </a:r>
            <a:r>
              <a:rPr lang="ru-RU" sz="2000" i="1" dirty="0" smtClean="0"/>
              <a:t>Это что-то часть чего-то…</a:t>
            </a:r>
            <a:endParaRPr lang="ru-RU" sz="2000" dirty="0" smtClean="0"/>
          </a:p>
          <a:p>
            <a:r>
              <a:rPr lang="ru-RU" sz="2000" dirty="0" smtClean="0"/>
              <a:t>Частью чего является легковой автомобиль? (Автомобиль – это часть транспорта, это наземный транспорт).</a:t>
            </a:r>
          </a:p>
          <a:p>
            <a:r>
              <a:rPr lang="ru-RU" sz="2000" i="1" dirty="0" smtClean="0"/>
              <a:t> Это что-то из чего-то…</a:t>
            </a:r>
            <a:endParaRPr lang="ru-RU" sz="2000" dirty="0" smtClean="0"/>
          </a:p>
          <a:p>
            <a:r>
              <a:rPr lang="ru-RU" sz="2000" dirty="0" smtClean="0"/>
              <a:t>Какие части есть у легкового автомобиля?</a:t>
            </a:r>
          </a:p>
          <a:p>
            <a:r>
              <a:rPr lang="ru-RU" sz="2000" dirty="0" smtClean="0"/>
              <a:t>(У автомобиля есть колеса, руль, педали, мотор, сиденья, дверцы, капот, багажник, фары).</a:t>
            </a:r>
          </a:p>
          <a:p>
            <a:endParaRPr lang="ru-RU"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214314"/>
          </a:xfrm>
        </p:spPr>
        <p:txBody>
          <a:bodyPr>
            <a:normAutofit fontScale="90000"/>
          </a:bodyPr>
          <a:lstStyle/>
          <a:p>
            <a:endParaRPr lang="ru-RU" dirty="0"/>
          </a:p>
        </p:txBody>
      </p:sp>
      <p:sp>
        <p:nvSpPr>
          <p:cNvPr id="3" name="Содержимое 2"/>
          <p:cNvSpPr>
            <a:spLocks noGrp="1"/>
          </p:cNvSpPr>
          <p:nvPr>
            <p:ph idx="1"/>
          </p:nvPr>
        </p:nvSpPr>
        <p:spPr>
          <a:xfrm>
            <a:off x="457200" y="1142984"/>
            <a:ext cx="8229600" cy="5431552"/>
          </a:xfrm>
        </p:spPr>
        <p:txBody>
          <a:bodyPr>
            <a:normAutofit fontScale="47500" lnSpcReduction="20000"/>
          </a:bodyPr>
          <a:lstStyle/>
          <a:p>
            <a:pPr>
              <a:lnSpc>
                <a:spcPct val="120000"/>
              </a:lnSpc>
            </a:pPr>
            <a:r>
              <a:rPr lang="ru-RU" sz="4300" i="1" dirty="0" smtClean="0"/>
              <a:t> Чем-то было это что-то…</a:t>
            </a:r>
            <a:endParaRPr lang="ru-RU" sz="4300" dirty="0" smtClean="0"/>
          </a:p>
          <a:p>
            <a:pPr>
              <a:lnSpc>
                <a:spcPct val="120000"/>
              </a:lnSpc>
            </a:pPr>
            <a:r>
              <a:rPr lang="ru-RU" sz="4300" dirty="0" smtClean="0"/>
              <a:t>Всегда ли люди ездили на автомобилях? (нет).</a:t>
            </a:r>
          </a:p>
          <a:p>
            <a:pPr>
              <a:lnSpc>
                <a:spcPct val="120000"/>
              </a:lnSpc>
            </a:pPr>
            <a:r>
              <a:rPr lang="ru-RU" sz="4300" dirty="0" smtClean="0"/>
              <a:t>На чем люди ездили раньше? (на лошадях, на телегах). Потом люди придумали первый автомобиль. Он выглядел не так, как современные автомобили. У него был очень большой мотор. Ему нужно было много топлива. Он ездил не очень быстро.</a:t>
            </a:r>
          </a:p>
          <a:p>
            <a:pPr>
              <a:lnSpc>
                <a:spcPct val="120000"/>
              </a:lnSpc>
            </a:pPr>
            <a:r>
              <a:rPr lang="ru-RU" sz="4300" i="1" dirty="0" smtClean="0"/>
              <a:t> Что-то будет с этим что-то…</a:t>
            </a:r>
            <a:endParaRPr lang="ru-RU" sz="4300" dirty="0" smtClean="0"/>
          </a:p>
          <a:p>
            <a:pPr>
              <a:lnSpc>
                <a:spcPct val="120000"/>
              </a:lnSpc>
            </a:pPr>
            <a:r>
              <a:rPr lang="ru-RU" sz="4300" dirty="0" smtClean="0"/>
              <a:t>Всем ли хороши современные автомобили? (нет). Что в них вам хотелось бы изменить? (нужно, чтобы они были прочные, чтобы не разбивались в авариях, чтобы не загрязняли воздух, чтобы могли не только ездить, но и летать и плавать…).</a:t>
            </a:r>
          </a:p>
          <a:p>
            <a:pPr>
              <a:lnSpc>
                <a:spcPct val="120000"/>
              </a:lnSpc>
            </a:pPr>
            <a:r>
              <a:rPr lang="ru-RU" sz="4300" dirty="0" smtClean="0"/>
              <a:t>Затем один ребенок самостоятельно составляет весь рассказ с опорой на картинки «Системного оператора».</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214314"/>
          </a:xfrm>
        </p:spPr>
        <p:txBody>
          <a:bodyPr>
            <a:normAutofit fontScale="90000"/>
          </a:bodyPr>
          <a:lstStyle/>
          <a:p>
            <a:endParaRPr lang="ru-RU" dirty="0"/>
          </a:p>
        </p:txBody>
      </p:sp>
      <p:sp>
        <p:nvSpPr>
          <p:cNvPr id="3" name="Содержимое 2"/>
          <p:cNvSpPr>
            <a:spLocks noGrp="1"/>
          </p:cNvSpPr>
          <p:nvPr>
            <p:ph idx="1"/>
          </p:nvPr>
        </p:nvSpPr>
        <p:spPr>
          <a:xfrm>
            <a:off x="457200" y="1357298"/>
            <a:ext cx="8229600" cy="5217238"/>
          </a:xfrm>
        </p:spPr>
        <p:txBody>
          <a:bodyPr>
            <a:normAutofit fontScale="77500" lnSpcReduction="20000"/>
          </a:bodyPr>
          <a:lstStyle/>
          <a:p>
            <a:r>
              <a:rPr lang="ru-RU" dirty="0" smtClean="0"/>
              <a:t>Затем один ребенок самостоятельно составляет весь рассказ с опорой на картинки «Системного оператора».</a:t>
            </a:r>
          </a:p>
          <a:p>
            <a:r>
              <a:rPr lang="ru-RU" i="1" dirty="0" smtClean="0"/>
              <a:t>Образец рассказа ребёнка:</a:t>
            </a:r>
            <a:r>
              <a:rPr lang="ru-RU" dirty="0" smtClean="0"/>
              <a:t> Легковой автомобиль – это транспорт. Он нужен для того, чтобы возить людей, ездить на дальние расстояния, передвигаться с одного места в другое. У автомобиля есть: колеса, руль, педали, мотор, сиденья, дверцы, капот, багажник, фары. Раньше автомобилей не было, люди ездили на лошадях, на телегах. Потом они придумали первый автомобиль. У него был очень большой мотор. Этому автомобилю нужно было много топлива. Он не мог ездить быстро. Автомобили будущего будут небольшого размера. Они будут очень прочные. Им нужно будет немного топлива. Они не будут сильно загрязнять воздух. Они смогут и ездить по земле, и летать по воздуху, и плавать по воде.</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42918"/>
            <a:ext cx="8229600" cy="357190"/>
          </a:xfrm>
        </p:spPr>
        <p:txBody>
          <a:bodyPr>
            <a:normAutofit fontScale="90000"/>
          </a:bodyPr>
          <a:lstStyle/>
          <a:p>
            <a:endParaRPr lang="ru-RU" dirty="0"/>
          </a:p>
        </p:txBody>
      </p:sp>
      <p:sp>
        <p:nvSpPr>
          <p:cNvPr id="3" name="Содержимое 2"/>
          <p:cNvSpPr>
            <a:spLocks noGrp="1"/>
          </p:cNvSpPr>
          <p:nvPr>
            <p:ph idx="1"/>
          </p:nvPr>
        </p:nvSpPr>
        <p:spPr>
          <a:xfrm>
            <a:off x="457200" y="1428736"/>
            <a:ext cx="8229600" cy="5145800"/>
          </a:xfrm>
        </p:spPr>
        <p:txBody>
          <a:bodyPr>
            <a:normAutofit fontScale="85000" lnSpcReduction="20000"/>
          </a:bodyPr>
          <a:lstStyle/>
          <a:p>
            <a:r>
              <a:rPr lang="ru-RU" dirty="0" smtClean="0"/>
              <a:t>Благодаря играм и упражнениям, описанным выше,  у детей повышается интерес к занятиям, увеличивается словарный запас, формируется грамматический строй речи, развиваются такие мыслительные операции, как анализ, синтез, сравнение, обобщение. Данные игры делают работу над выразительностью речи более увлекательной, стимулируют речевое творчество детей. Дети с большим желанием и заинтересованностью относятся к каждой творчески поставленной задаче, быстро включаются в занятия, психологически раскованны и уверенны на занятиях. Поэтому адаптированное использование методов и приёмов технологии ТРИЗ — РТВ в группах с детьми, имеющими проблемы в речевом развитии, является неоспоримым.</a:t>
            </a:r>
          </a:p>
          <a:p>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42918"/>
            <a:ext cx="8229600" cy="928694"/>
          </a:xfrm>
        </p:spPr>
        <p:txBody>
          <a:bodyPr>
            <a:normAutofit fontScale="90000"/>
          </a:bodyPr>
          <a:lstStyle/>
          <a:p>
            <a:r>
              <a:rPr lang="ru-RU" b="1" i="1" u="sng" dirty="0" smtClean="0"/>
              <a:t>Литература:</a:t>
            </a:r>
            <a:r>
              <a:rPr lang="ru-RU" dirty="0" smtClean="0"/>
              <a:t/>
            </a:r>
            <a:br>
              <a:rPr lang="ru-RU" dirty="0" smtClean="0"/>
            </a:br>
            <a:endParaRPr lang="ru-RU" dirty="0"/>
          </a:p>
        </p:txBody>
      </p:sp>
      <p:sp>
        <p:nvSpPr>
          <p:cNvPr id="3" name="Содержимое 2"/>
          <p:cNvSpPr>
            <a:spLocks noGrp="1"/>
          </p:cNvSpPr>
          <p:nvPr>
            <p:ph idx="1"/>
          </p:nvPr>
        </p:nvSpPr>
        <p:spPr>
          <a:xfrm>
            <a:off x="457200" y="1357298"/>
            <a:ext cx="8229600" cy="5217238"/>
          </a:xfrm>
        </p:spPr>
        <p:txBody>
          <a:bodyPr>
            <a:normAutofit fontScale="55000" lnSpcReduction="20000"/>
          </a:bodyPr>
          <a:lstStyle/>
          <a:p>
            <a:r>
              <a:rPr lang="ru-RU" dirty="0" smtClean="0"/>
              <a:t>1. </a:t>
            </a:r>
            <a:r>
              <a:rPr lang="ru-RU" dirty="0" err="1" smtClean="0"/>
              <a:t>Борякова</a:t>
            </a:r>
            <a:r>
              <a:rPr lang="ru-RU" dirty="0" smtClean="0"/>
              <a:t> Н., Соболева А., Ткачева В. Практикум по коррекционно-развивающим занятиям. – М., 1994;</a:t>
            </a:r>
          </a:p>
          <a:p>
            <a:r>
              <a:rPr lang="ru-RU" dirty="0" smtClean="0"/>
              <a:t>2. </a:t>
            </a:r>
            <a:r>
              <a:rPr lang="ru-RU" dirty="0" err="1" smtClean="0"/>
              <a:t>Гуткович</a:t>
            </a:r>
            <a:r>
              <a:rPr lang="ru-RU" dirty="0" smtClean="0"/>
              <a:t> Н.Я., Самойлова О.Н. Сборник игр по формированию системного мышления дошкольников. – Ульяновск, 1999;</a:t>
            </a:r>
          </a:p>
          <a:p>
            <a:r>
              <a:rPr lang="ru-RU" dirty="0" smtClean="0"/>
              <a:t>3.     «Искорка творчества». Сборник методических материалов для педагогов. Третий выпуск / Под редакцией </a:t>
            </a:r>
            <a:r>
              <a:rPr lang="ru-RU" dirty="0" err="1" smtClean="0"/>
              <a:t>Сидорчук</a:t>
            </a:r>
            <a:r>
              <a:rPr lang="ru-RU" dirty="0" smtClean="0"/>
              <a:t> Т.А. – Ульяновск, 2006;</a:t>
            </a:r>
          </a:p>
          <a:p>
            <a:r>
              <a:rPr lang="ru-RU" dirty="0" smtClean="0"/>
              <a:t>4.     </a:t>
            </a:r>
            <a:r>
              <a:rPr lang="ru-RU" dirty="0" err="1" smtClean="0"/>
              <a:t>Корзун</a:t>
            </a:r>
            <a:r>
              <a:rPr lang="ru-RU" dirty="0" smtClean="0"/>
              <a:t> А.В. Весёлая дидактика. – Минск, 2000;</a:t>
            </a:r>
          </a:p>
          <a:p>
            <a:r>
              <a:rPr lang="ru-RU" dirty="0" smtClean="0"/>
              <a:t>5.  Курбатова Л.И. «ТРИЗ – в повседневную жизнь». Дошкольное воспитание. 1993,  № 4;</a:t>
            </a:r>
          </a:p>
          <a:p>
            <a:r>
              <a:rPr lang="ru-RU" dirty="0" smtClean="0"/>
              <a:t>6.     Нестеренко А.А. Страна загадок. – Петрозаводск, 1994;</a:t>
            </a:r>
          </a:p>
          <a:p>
            <a:r>
              <a:rPr lang="ru-RU" dirty="0" smtClean="0"/>
              <a:t>7. Программа по развитию творческого воображения и обучения диалектическому способу мышления с помощью элементов ТРИЗ. /</a:t>
            </a:r>
            <a:r>
              <a:rPr lang="ru-RU" dirty="0" err="1" smtClean="0"/>
              <a:t>Гуткович</a:t>
            </a:r>
            <a:r>
              <a:rPr lang="ru-RU" dirty="0" smtClean="0"/>
              <a:t> И.Я., </a:t>
            </a:r>
            <a:r>
              <a:rPr lang="ru-RU" dirty="0" err="1" smtClean="0"/>
              <a:t>Костракова</a:t>
            </a:r>
            <a:r>
              <a:rPr lang="ru-RU" dirty="0" smtClean="0"/>
              <a:t> И.М., </a:t>
            </a:r>
            <a:r>
              <a:rPr lang="ru-RU" dirty="0" err="1" smtClean="0"/>
              <a:t>Сидорчук</a:t>
            </a:r>
            <a:r>
              <a:rPr lang="ru-RU" dirty="0" smtClean="0"/>
              <a:t> Т.А./ — Ульяновск, 1994;</a:t>
            </a:r>
          </a:p>
          <a:p>
            <a:r>
              <a:rPr lang="ru-RU" dirty="0" smtClean="0"/>
              <a:t>8.     </a:t>
            </a:r>
            <a:r>
              <a:rPr lang="ru-RU" dirty="0" err="1" smtClean="0"/>
              <a:t>Сидорчук</a:t>
            </a:r>
            <a:r>
              <a:rPr lang="ru-RU" dirty="0" smtClean="0"/>
              <a:t> Т.А. К вопросу об использовании ТРИЗ в работе с детьми дошкольного возраста. – Пособие для воспитателей. – Ульяновск, 1991;</a:t>
            </a:r>
          </a:p>
          <a:p>
            <a:r>
              <a:rPr lang="ru-RU" dirty="0" smtClean="0"/>
              <a:t>9.     </a:t>
            </a:r>
            <a:r>
              <a:rPr lang="ru-RU" dirty="0" err="1" smtClean="0"/>
              <a:t>Сидорчук</a:t>
            </a:r>
            <a:r>
              <a:rPr lang="ru-RU" dirty="0" smtClean="0"/>
              <a:t> Т.А. Материалы семинаров 2004 – 2005 год;</a:t>
            </a:r>
          </a:p>
          <a:p>
            <a:r>
              <a:rPr lang="ru-RU" dirty="0" smtClean="0"/>
              <a:t>10. </a:t>
            </a:r>
            <a:r>
              <a:rPr lang="ru-RU" dirty="0" err="1" smtClean="0"/>
              <a:t>Сидорчук</a:t>
            </a:r>
            <a:r>
              <a:rPr lang="ru-RU" dirty="0" smtClean="0"/>
              <a:t> Т.А., </a:t>
            </a:r>
            <a:r>
              <a:rPr lang="ru-RU" dirty="0" err="1" smtClean="0"/>
              <a:t>Корзун</a:t>
            </a:r>
            <a:r>
              <a:rPr lang="ru-RU" dirty="0" smtClean="0"/>
              <a:t> А.В. Воображаем, размышляем, творим… — Мозырь: ООО ИД «Белый ветер», 2006;</a:t>
            </a:r>
          </a:p>
          <a:p>
            <a:r>
              <a:rPr lang="ru-RU" dirty="0" smtClean="0"/>
              <a:t>11.     </a:t>
            </a:r>
            <a:r>
              <a:rPr lang="ru-RU" dirty="0" err="1" smtClean="0"/>
              <a:t>Сидорчук</a:t>
            </a:r>
            <a:r>
              <a:rPr lang="ru-RU" dirty="0" smtClean="0"/>
              <a:t> Т.А., </a:t>
            </a:r>
            <a:r>
              <a:rPr lang="ru-RU" dirty="0" err="1" smtClean="0"/>
              <a:t>Лелюх</a:t>
            </a:r>
            <a:r>
              <a:rPr lang="ru-RU" dirty="0" smtClean="0"/>
              <a:t> С.В. Формирование навыков мышления, воображения и речи дошкольников. – Ульяновск, 2007;</a:t>
            </a:r>
          </a:p>
          <a:p>
            <a:r>
              <a:rPr lang="ru-RU" dirty="0" smtClean="0"/>
              <a:t>12.    Сто фантазий в голове. / Составитель Димитрова Т.В. – Самара, 1996.</a:t>
            </a:r>
          </a:p>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216</TotalTime>
  <Words>310</Words>
  <Application>Microsoft Office PowerPoint</Application>
  <PresentationFormat>Экран (4:3)</PresentationFormat>
  <Paragraphs>99</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Городская</vt:lpstr>
      <vt:lpstr>Методы и приёмы ТРИЗ технологии в работе логопеда</vt:lpstr>
      <vt:lpstr>            Сенсорный  ящик</vt:lpstr>
      <vt:lpstr>Метод технологии ТРИЗ «Сенсорный ящик». </vt:lpstr>
      <vt:lpstr>              Имя признака –      значение имени признака. </vt:lpstr>
      <vt:lpstr>Метод технологии ТРИЗ «Имя признака – значение имени признака». </vt:lpstr>
      <vt:lpstr>               Круги Луллия</vt:lpstr>
      <vt:lpstr> Тема: «Мебель»  </vt:lpstr>
      <vt:lpstr>                    Эмпатия</vt:lpstr>
      <vt:lpstr>Метод технологии ТРИЗ «Эмпатия» Тема: Посуда</vt:lpstr>
      <vt:lpstr>           Сужение поля поиска</vt:lpstr>
      <vt:lpstr>Метод технологии ТРИЗ «Сужение поля поиска» (Игра «Да – Нет»). </vt:lpstr>
      <vt:lpstr>         Системный оператор</vt:lpstr>
      <vt:lpstr>Метод технологии ТРИЗ «Системный оператор». </vt:lpstr>
      <vt:lpstr>Цель: формирование у детей умения системно мыслить по отношению к любому объекту, расширение кругозора, обогащение словаря, развитие связной монологической речи, развитие творческого воображения </vt:lpstr>
      <vt:lpstr>Слайд 15</vt:lpstr>
      <vt:lpstr>Слайд 16</vt:lpstr>
      <vt:lpstr>Слайд 17</vt:lpstr>
      <vt:lpstr>Литература: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WWW</dc:creator>
  <cp:lastModifiedBy>Инна</cp:lastModifiedBy>
  <cp:revision>19</cp:revision>
  <dcterms:created xsi:type="dcterms:W3CDTF">2017-01-12T05:06:38Z</dcterms:created>
  <dcterms:modified xsi:type="dcterms:W3CDTF">2018-01-29T00:14:43Z</dcterms:modified>
</cp:coreProperties>
</file>